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97415-EF3E-4272-BB23-4C290B0F2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CBA21C-FAFE-4580-A9D4-E7B07C09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A9787-365A-40DD-A507-9550C59D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BD517-4D4A-4C97-B960-7D0FBEDA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D13BE-6DF0-40F5-A23C-51BAC480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2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6EAD-9A87-485D-BED3-FDACF5A3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CC6CB-18EB-4002-9C50-2174440BF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2949-6D27-4EBB-A89F-8F057FA3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D7ACC-A01C-41D8-81A2-5D8C495E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79395-6701-4E38-A900-E1FEA6350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1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2036E-F675-4141-BD36-353CF0297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FE898-4C9F-4C20-85C7-DDE92BD3E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3F759-9CBD-4F57-9213-55DE2F950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876A2-0553-418C-9432-7D88BE99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DBACE-F67B-4DB1-8C8F-917875927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5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4620-EB0F-4814-ABAB-85C0A48A9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5FEF3-9C82-464A-9606-205E215CD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CE2B8-F7AA-40FD-8BD3-3E08F3236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4C57B-0032-413E-9E45-C73089CF5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52003-5C92-490B-935D-CDBC4DC8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4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41EC8-DEC4-464D-8CDA-7B7B2044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C5AAB-216C-4C18-A28C-BC108300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266EA-66AB-49B1-965B-9D98A01AF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31CBA-C4CF-401F-9C29-1AED2D13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BEAF8-ACC1-48D8-BE4A-89FA61D0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2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C752-58E4-4DAB-945D-137174A47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FAA4D-F615-4821-B096-1CE69DD7B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677B5-0BF7-4B76-999E-7C3FF9A89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CE02B-E7D6-4EEF-96E7-B1F613A7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7E117-1168-439A-925E-2D7EF8F1E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96C4C-497A-4AAC-92F3-4DF2704C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222FC-0BA2-4F50-AA8D-4F0363DBB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407AB-0233-4549-8571-CB15C15B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F6013-F1FD-425E-A1AC-EBF1F2E62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1703D-379B-43DD-9186-4CAF30A62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708B92-D454-4E81-872A-0E639E925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D8562-A536-4C18-939D-56453C407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A5B5F1-7B07-4EE6-9992-DFC0DA1B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E4BF4-BE9B-411D-AC7E-B36A9788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9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E6973-9621-4CB6-B5FA-15F7916A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96574B-36A3-4418-83EF-4ECED8DB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76AE3-BE90-4E25-857D-DBEDA927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BBA5B-10C6-4401-B711-67C5DC27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7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01E4C-B21A-459B-A554-65ECE106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0C60B-2219-4F42-A3A5-70FB544E8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37A19-43CF-4336-93FD-F1D62B1C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8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82D58-BBFB-4B25-B72C-8F00E742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1E8B4-3C10-47B0-BA25-5C824170C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4A081-683C-4856-BCA2-06F55BB47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D5096-9647-41EB-BB1B-3FC9DD76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652E4-C9C2-442D-B82B-F1BDD73CD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4C69A-5BD9-45DC-8B4A-4FCD98D8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C05E3-5ED7-4743-A4A1-1ED50351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FF5FD7-EAC9-4682-B3BF-841F5B33B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05BDD-14F9-45C6-9067-7DFD52573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7D6891-8A96-4E44-A1B0-E58267CE6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D8CB8-C90A-43C8-B7E1-6C7D2B8A2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0F3B1-EC9D-4E96-8E54-E40A33A7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71D748-917B-48B1-B2B2-3A9CF97D0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B5B56-924A-4186-94DD-24BBFDC47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6265E-209F-4A73-999D-485DC25AC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1E016-4E8A-48BC-920A-809A10C82180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CD2C-D626-43FA-ADF4-6AEB55D1E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7D701-8F80-40F3-BE41-574A19D88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C643-A426-40F4-8D78-641A79A7E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80">
            <a:extLst>
              <a:ext uri="{FF2B5EF4-FFF2-40B4-BE49-F238E27FC236}">
                <a16:creationId xmlns:a16="http://schemas.microsoft.com/office/drawing/2014/main" id="{312CE885-D572-4EF7-84A6-F3A06D6A91CC}"/>
              </a:ext>
            </a:extLst>
          </p:cNvPr>
          <p:cNvSpPr/>
          <p:nvPr/>
        </p:nvSpPr>
        <p:spPr>
          <a:xfrm>
            <a:off x="8284076" y="5255640"/>
            <a:ext cx="1534795" cy="765402"/>
          </a:xfrm>
          <a:custGeom>
            <a:avLst/>
            <a:gdLst/>
            <a:ahLst/>
            <a:cxnLst/>
            <a:rect l="l" t="t" r="r" b="b"/>
            <a:pathLst>
              <a:path w="1534795" h="524509">
                <a:moveTo>
                  <a:pt x="1482217" y="0"/>
                </a:moveTo>
                <a:lnTo>
                  <a:pt x="52451" y="0"/>
                </a:lnTo>
                <a:lnTo>
                  <a:pt x="32039" y="4119"/>
                </a:lnTo>
                <a:lnTo>
                  <a:pt x="15367" y="15354"/>
                </a:lnTo>
                <a:lnTo>
                  <a:pt x="4123" y="32018"/>
                </a:lnTo>
                <a:lnTo>
                  <a:pt x="0" y="52425"/>
                </a:lnTo>
                <a:lnTo>
                  <a:pt x="0" y="471830"/>
                </a:lnTo>
                <a:lnTo>
                  <a:pt x="4123" y="492237"/>
                </a:lnTo>
                <a:lnTo>
                  <a:pt x="15366" y="508901"/>
                </a:lnTo>
                <a:lnTo>
                  <a:pt x="32039" y="520136"/>
                </a:lnTo>
                <a:lnTo>
                  <a:pt x="52451" y="524255"/>
                </a:lnTo>
                <a:lnTo>
                  <a:pt x="1482217" y="524255"/>
                </a:lnTo>
                <a:lnTo>
                  <a:pt x="1502628" y="520136"/>
                </a:lnTo>
                <a:lnTo>
                  <a:pt x="1519301" y="508901"/>
                </a:lnTo>
                <a:lnTo>
                  <a:pt x="1530544" y="492237"/>
                </a:lnTo>
                <a:lnTo>
                  <a:pt x="1534668" y="471830"/>
                </a:lnTo>
                <a:lnTo>
                  <a:pt x="1534668" y="52425"/>
                </a:lnTo>
                <a:lnTo>
                  <a:pt x="1530544" y="32018"/>
                </a:lnTo>
                <a:lnTo>
                  <a:pt x="1519301" y="15354"/>
                </a:lnTo>
                <a:lnTo>
                  <a:pt x="1502628" y="4119"/>
                </a:lnTo>
                <a:lnTo>
                  <a:pt x="1482217" y="0"/>
                </a:lnTo>
                <a:close/>
              </a:path>
            </a:pathLst>
          </a:custGeom>
          <a:solidFill>
            <a:srgbClr val="C00000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5">
            <a:extLst>
              <a:ext uri="{FF2B5EF4-FFF2-40B4-BE49-F238E27FC236}">
                <a16:creationId xmlns:a16="http://schemas.microsoft.com/office/drawing/2014/main" id="{43154B7B-7D91-45FE-8015-D34A10B95518}"/>
              </a:ext>
            </a:extLst>
          </p:cNvPr>
          <p:cNvSpPr/>
          <p:nvPr/>
        </p:nvSpPr>
        <p:spPr>
          <a:xfrm>
            <a:off x="647624" y="1016340"/>
            <a:ext cx="1622683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0" y="0"/>
                </a:moveTo>
                <a:lnTo>
                  <a:pt x="1756537" y="0"/>
                </a:lnTo>
                <a:lnTo>
                  <a:pt x="2077212" y="400812"/>
                </a:lnTo>
                <a:lnTo>
                  <a:pt x="1756537" y="801624"/>
                </a:lnTo>
                <a:lnTo>
                  <a:pt x="0" y="801624"/>
                </a:lnTo>
                <a:lnTo>
                  <a:pt x="320675" y="4008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1F4E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4">
            <a:extLst>
              <a:ext uri="{FF2B5EF4-FFF2-40B4-BE49-F238E27FC236}">
                <a16:creationId xmlns:a16="http://schemas.microsoft.com/office/drawing/2014/main" id="{501859AF-EDF1-4513-8CB6-2791223229AC}"/>
              </a:ext>
            </a:extLst>
          </p:cNvPr>
          <p:cNvSpPr/>
          <p:nvPr/>
        </p:nvSpPr>
        <p:spPr>
          <a:xfrm>
            <a:off x="641495" y="1016340"/>
            <a:ext cx="1628812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1756537" y="0"/>
                </a:moveTo>
                <a:lnTo>
                  <a:pt x="0" y="0"/>
                </a:lnTo>
                <a:lnTo>
                  <a:pt x="320675" y="400812"/>
                </a:lnTo>
                <a:lnTo>
                  <a:pt x="0" y="801624"/>
                </a:lnTo>
                <a:lnTo>
                  <a:pt x="1756537" y="801624"/>
                </a:lnTo>
                <a:lnTo>
                  <a:pt x="2077212" y="400812"/>
                </a:lnTo>
                <a:lnTo>
                  <a:pt x="1756537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6">
            <a:extLst>
              <a:ext uri="{FF2B5EF4-FFF2-40B4-BE49-F238E27FC236}">
                <a16:creationId xmlns:a16="http://schemas.microsoft.com/office/drawing/2014/main" id="{A47103EE-B228-4DCB-AE23-10C540C645F4}"/>
              </a:ext>
            </a:extLst>
          </p:cNvPr>
          <p:cNvSpPr/>
          <p:nvPr/>
        </p:nvSpPr>
        <p:spPr>
          <a:xfrm>
            <a:off x="981395" y="1147339"/>
            <a:ext cx="1019768" cy="797751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1294511" y="0"/>
                </a:moveTo>
                <a:lnTo>
                  <a:pt x="80137" y="0"/>
                </a:lnTo>
                <a:lnTo>
                  <a:pt x="48970" y="6306"/>
                </a:lnTo>
                <a:lnTo>
                  <a:pt x="23495" y="23495"/>
                </a:lnTo>
                <a:lnTo>
                  <a:pt x="6306" y="48970"/>
                </a:lnTo>
                <a:lnTo>
                  <a:pt x="0" y="80137"/>
                </a:lnTo>
                <a:lnTo>
                  <a:pt x="0" y="721487"/>
                </a:lnTo>
                <a:lnTo>
                  <a:pt x="6306" y="752653"/>
                </a:lnTo>
                <a:lnTo>
                  <a:pt x="23495" y="778129"/>
                </a:lnTo>
                <a:lnTo>
                  <a:pt x="48970" y="795317"/>
                </a:lnTo>
                <a:lnTo>
                  <a:pt x="80137" y="801624"/>
                </a:lnTo>
                <a:lnTo>
                  <a:pt x="1294511" y="801624"/>
                </a:lnTo>
                <a:lnTo>
                  <a:pt x="1325677" y="795317"/>
                </a:lnTo>
                <a:lnTo>
                  <a:pt x="1351153" y="778129"/>
                </a:lnTo>
                <a:lnTo>
                  <a:pt x="1368341" y="752653"/>
                </a:lnTo>
                <a:lnTo>
                  <a:pt x="1374648" y="721487"/>
                </a:lnTo>
                <a:lnTo>
                  <a:pt x="1374648" y="80137"/>
                </a:lnTo>
                <a:lnTo>
                  <a:pt x="1368341" y="48970"/>
                </a:lnTo>
                <a:lnTo>
                  <a:pt x="1351153" y="23495"/>
                </a:lnTo>
                <a:lnTo>
                  <a:pt x="1325677" y="6306"/>
                </a:lnTo>
                <a:lnTo>
                  <a:pt x="129451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20E2EC17-F155-4C8D-B35D-AE36B06DDB8C}"/>
              </a:ext>
            </a:extLst>
          </p:cNvPr>
          <p:cNvSpPr txBox="1"/>
          <p:nvPr/>
        </p:nvSpPr>
        <p:spPr>
          <a:xfrm>
            <a:off x="1048188" y="1246369"/>
            <a:ext cx="877353" cy="6299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10"/>
              </a:lnSpc>
              <a:spcBef>
                <a:spcPts val="105"/>
              </a:spcBef>
            </a:pPr>
            <a:r>
              <a:rPr lang="en-US" sz="1400" spc="-10" dirty="0">
                <a:latin typeface="Calibri"/>
                <a:cs typeface="Calibri"/>
              </a:rPr>
              <a:t>FTIP</a:t>
            </a:r>
            <a:endParaRPr sz="1400" dirty="0">
              <a:latin typeface="Calibri"/>
              <a:cs typeface="Calibri"/>
            </a:endParaRPr>
          </a:p>
          <a:p>
            <a:pPr marL="12065" marR="5080" indent="635" algn="ctr">
              <a:lnSpc>
                <a:spcPts val="1540"/>
              </a:lnSpc>
              <a:spcBef>
                <a:spcPts val="95"/>
              </a:spcBef>
            </a:pPr>
            <a:r>
              <a:rPr lang="en-US" sz="1400" spc="-5" dirty="0">
                <a:latin typeface="Calibri"/>
                <a:cs typeface="Calibri"/>
              </a:rPr>
              <a:t>Transaction</a:t>
            </a:r>
            <a:r>
              <a:rPr sz="1400" spc="-5" dirty="0">
                <a:latin typeface="Calibri"/>
                <a:cs typeface="Calibri"/>
              </a:rPr>
              <a:t>  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Submitted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5" name="object 3">
            <a:extLst>
              <a:ext uri="{FF2B5EF4-FFF2-40B4-BE49-F238E27FC236}">
                <a16:creationId xmlns:a16="http://schemas.microsoft.com/office/drawing/2014/main" id="{646F8628-0095-4F50-BBDF-C8360E4CEB27}"/>
              </a:ext>
            </a:extLst>
          </p:cNvPr>
          <p:cNvGrpSpPr/>
          <p:nvPr/>
        </p:nvGrpSpPr>
        <p:grpSpPr>
          <a:xfrm>
            <a:off x="4520815" y="1015014"/>
            <a:ext cx="2077720" cy="901280"/>
            <a:chOff x="7638288" y="1033271"/>
            <a:chExt cx="2077720" cy="901280"/>
          </a:xfrm>
          <a:solidFill>
            <a:srgbClr val="C00000"/>
          </a:solidFill>
        </p:grpSpPr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0EBF1C47-3116-4A5C-B236-2FE7EF693714}"/>
                </a:ext>
              </a:extLst>
            </p:cNvPr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1756537" y="0"/>
                  </a:moveTo>
                  <a:lnTo>
                    <a:pt x="0" y="0"/>
                  </a:lnTo>
                  <a:lnTo>
                    <a:pt x="320675" y="400812"/>
                  </a:lnTo>
                  <a:lnTo>
                    <a:pt x="0" y="801624"/>
                  </a:lnTo>
                  <a:lnTo>
                    <a:pt x="1756537" y="801624"/>
                  </a:lnTo>
                  <a:lnTo>
                    <a:pt x="2077212" y="400812"/>
                  </a:lnTo>
                  <a:lnTo>
                    <a:pt x="175653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3E006920-21FE-4A9D-B805-BB17F996E042}"/>
                </a:ext>
              </a:extLst>
            </p:cNvPr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0" y="0"/>
                  </a:moveTo>
                  <a:lnTo>
                    <a:pt x="1756537" y="0"/>
                  </a:lnTo>
                  <a:lnTo>
                    <a:pt x="2077212" y="400812"/>
                  </a:lnTo>
                  <a:lnTo>
                    <a:pt x="1756537" y="801624"/>
                  </a:lnTo>
                  <a:lnTo>
                    <a:pt x="0" y="801624"/>
                  </a:lnTo>
                  <a:lnTo>
                    <a:pt x="320675" y="40081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192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775D0508-DFAB-475E-A85A-EFC410F71E2D}"/>
                </a:ext>
              </a:extLst>
            </p:cNvPr>
            <p:cNvSpPr/>
            <p:nvPr/>
          </p:nvSpPr>
          <p:spPr>
            <a:xfrm>
              <a:off x="8018585" y="1132545"/>
              <a:ext cx="1408393" cy="766633"/>
            </a:xfrm>
            <a:custGeom>
              <a:avLst/>
              <a:gdLst/>
              <a:ahLst/>
              <a:cxnLst/>
              <a:rect l="l" t="t" r="r" b="b"/>
              <a:pathLst>
                <a:path w="1374775" h="802005">
                  <a:moveTo>
                    <a:pt x="1294511" y="0"/>
                  </a:moveTo>
                  <a:lnTo>
                    <a:pt x="80137" y="0"/>
                  </a:lnTo>
                  <a:lnTo>
                    <a:pt x="48970" y="6306"/>
                  </a:lnTo>
                  <a:lnTo>
                    <a:pt x="23495" y="23495"/>
                  </a:lnTo>
                  <a:lnTo>
                    <a:pt x="6306" y="48970"/>
                  </a:lnTo>
                  <a:lnTo>
                    <a:pt x="0" y="80137"/>
                  </a:lnTo>
                  <a:lnTo>
                    <a:pt x="0" y="721487"/>
                  </a:lnTo>
                  <a:lnTo>
                    <a:pt x="6306" y="752653"/>
                  </a:lnTo>
                  <a:lnTo>
                    <a:pt x="23495" y="778129"/>
                  </a:lnTo>
                  <a:lnTo>
                    <a:pt x="48970" y="795317"/>
                  </a:lnTo>
                  <a:lnTo>
                    <a:pt x="80137" y="801624"/>
                  </a:lnTo>
                  <a:lnTo>
                    <a:pt x="1294511" y="801624"/>
                  </a:lnTo>
                  <a:lnTo>
                    <a:pt x="1325677" y="795317"/>
                  </a:lnTo>
                  <a:lnTo>
                    <a:pt x="1351153" y="778129"/>
                  </a:lnTo>
                  <a:lnTo>
                    <a:pt x="1368341" y="752653"/>
                  </a:lnTo>
                  <a:lnTo>
                    <a:pt x="1374648" y="721487"/>
                  </a:lnTo>
                  <a:lnTo>
                    <a:pt x="1374648" y="80137"/>
                  </a:lnTo>
                  <a:lnTo>
                    <a:pt x="1368341" y="48970"/>
                  </a:lnTo>
                  <a:lnTo>
                    <a:pt x="1351153" y="23495"/>
                  </a:lnTo>
                  <a:lnTo>
                    <a:pt x="1325677" y="6306"/>
                  </a:lnTo>
                  <a:lnTo>
                    <a:pt x="129451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8EDBC928-B609-4439-BC29-65B01CB380E2}"/>
                </a:ext>
              </a:extLst>
            </p:cNvPr>
            <p:cNvSpPr/>
            <p:nvPr/>
          </p:nvSpPr>
          <p:spPr>
            <a:xfrm>
              <a:off x="8024714" y="1132546"/>
              <a:ext cx="1374775" cy="802005"/>
            </a:xfrm>
            <a:custGeom>
              <a:avLst/>
              <a:gdLst/>
              <a:ahLst/>
              <a:cxnLst/>
              <a:rect l="l" t="t" r="r" b="b"/>
              <a:pathLst>
                <a:path w="1374775" h="802005">
                  <a:moveTo>
                    <a:pt x="0" y="80137"/>
                  </a:moveTo>
                  <a:lnTo>
                    <a:pt x="6306" y="48970"/>
                  </a:lnTo>
                  <a:lnTo>
                    <a:pt x="23495" y="23495"/>
                  </a:lnTo>
                  <a:lnTo>
                    <a:pt x="48970" y="6306"/>
                  </a:lnTo>
                  <a:lnTo>
                    <a:pt x="80137" y="0"/>
                  </a:lnTo>
                  <a:lnTo>
                    <a:pt x="1294511" y="0"/>
                  </a:lnTo>
                  <a:lnTo>
                    <a:pt x="1325677" y="6306"/>
                  </a:lnTo>
                  <a:lnTo>
                    <a:pt x="1351153" y="23495"/>
                  </a:lnTo>
                  <a:lnTo>
                    <a:pt x="1368341" y="48970"/>
                  </a:lnTo>
                  <a:lnTo>
                    <a:pt x="1374648" y="80137"/>
                  </a:lnTo>
                  <a:lnTo>
                    <a:pt x="1374648" y="721487"/>
                  </a:lnTo>
                  <a:lnTo>
                    <a:pt x="1368341" y="752653"/>
                  </a:lnTo>
                  <a:lnTo>
                    <a:pt x="1351153" y="778129"/>
                  </a:lnTo>
                  <a:lnTo>
                    <a:pt x="1325677" y="795317"/>
                  </a:lnTo>
                  <a:lnTo>
                    <a:pt x="1294511" y="801624"/>
                  </a:lnTo>
                  <a:lnTo>
                    <a:pt x="80137" y="801624"/>
                  </a:lnTo>
                  <a:lnTo>
                    <a:pt x="48970" y="795317"/>
                  </a:lnTo>
                  <a:lnTo>
                    <a:pt x="23495" y="778129"/>
                  </a:lnTo>
                  <a:lnTo>
                    <a:pt x="6306" y="752653"/>
                  </a:lnTo>
                  <a:lnTo>
                    <a:pt x="0" y="721487"/>
                  </a:lnTo>
                  <a:lnTo>
                    <a:pt x="0" y="80137"/>
                  </a:lnTo>
                  <a:close/>
                </a:path>
              </a:pathLst>
            </a:custGeom>
            <a:solidFill>
              <a:schemeClr val="bg1"/>
            </a:solidFill>
            <a:ln w="12192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8">
            <a:extLst>
              <a:ext uri="{FF2B5EF4-FFF2-40B4-BE49-F238E27FC236}">
                <a16:creationId xmlns:a16="http://schemas.microsoft.com/office/drawing/2014/main" id="{A724A7D9-0EC1-49D4-95A7-F2CCAC078ED7}"/>
              </a:ext>
            </a:extLst>
          </p:cNvPr>
          <p:cNvSpPr txBox="1"/>
          <p:nvPr/>
        </p:nvSpPr>
        <p:spPr>
          <a:xfrm>
            <a:off x="4960751" y="1376455"/>
            <a:ext cx="1079500" cy="22698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indent="200660" algn="ctr">
              <a:lnSpc>
                <a:spcPts val="1540"/>
              </a:lnSpc>
              <a:spcBef>
                <a:spcPts val="270"/>
              </a:spcBef>
            </a:pPr>
            <a:r>
              <a:rPr lang="en-US" sz="1400" spc="-5" dirty="0">
                <a:latin typeface="Calibri"/>
                <a:cs typeface="Calibri"/>
              </a:rPr>
              <a:t>HIT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1" name="object 15">
            <a:extLst>
              <a:ext uri="{FF2B5EF4-FFF2-40B4-BE49-F238E27FC236}">
                <a16:creationId xmlns:a16="http://schemas.microsoft.com/office/drawing/2014/main" id="{324C2A7B-4E86-420F-960D-1B122C3CBF90}"/>
              </a:ext>
            </a:extLst>
          </p:cNvPr>
          <p:cNvSpPr/>
          <p:nvPr/>
        </p:nvSpPr>
        <p:spPr>
          <a:xfrm>
            <a:off x="161391" y="94522"/>
            <a:ext cx="911964" cy="8020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>
            <a:extLst>
              <a:ext uri="{FF2B5EF4-FFF2-40B4-BE49-F238E27FC236}">
                <a16:creationId xmlns:a16="http://schemas.microsoft.com/office/drawing/2014/main" id="{4E19C198-DEA4-42CB-9F64-35CA7F7D1E57}"/>
              </a:ext>
            </a:extLst>
          </p:cNvPr>
          <p:cNvSpPr txBox="1">
            <a:spLocks/>
          </p:cNvSpPr>
          <p:nvPr/>
        </p:nvSpPr>
        <p:spPr>
          <a:xfrm>
            <a:off x="1652706" y="267983"/>
            <a:ext cx="8983579" cy="566181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600" spc="-20" dirty="0"/>
              <a:t>Lifecycle </a:t>
            </a:r>
            <a:r>
              <a:rPr lang="en-US" sz="3600" spc="-5" dirty="0"/>
              <a:t>of an </a:t>
            </a:r>
            <a:r>
              <a:rPr lang="en-US" sz="3600" spc="-15" dirty="0"/>
              <a:t>FTIP Transaction</a:t>
            </a:r>
            <a:endParaRPr lang="en-US" sz="3600" spc="-10" dirty="0"/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00964D24-A6D6-4184-A992-0704BA73B816}"/>
              </a:ext>
            </a:extLst>
          </p:cNvPr>
          <p:cNvSpPr/>
          <p:nvPr/>
        </p:nvSpPr>
        <p:spPr>
          <a:xfrm>
            <a:off x="2784047" y="3937125"/>
            <a:ext cx="1233170" cy="770873"/>
          </a:xfrm>
          <a:custGeom>
            <a:avLst/>
            <a:gdLst/>
            <a:ahLst/>
            <a:cxnLst/>
            <a:rect l="l" t="t" r="r" b="b"/>
            <a:pathLst>
              <a:path w="1233170" h="802005">
                <a:moveTo>
                  <a:pt x="1152779" y="0"/>
                </a:moveTo>
                <a:lnTo>
                  <a:pt x="80137" y="0"/>
                </a:lnTo>
                <a:lnTo>
                  <a:pt x="48970" y="6306"/>
                </a:lnTo>
                <a:lnTo>
                  <a:pt x="23495" y="23495"/>
                </a:lnTo>
                <a:lnTo>
                  <a:pt x="6306" y="48970"/>
                </a:lnTo>
                <a:lnTo>
                  <a:pt x="0" y="80137"/>
                </a:lnTo>
                <a:lnTo>
                  <a:pt x="0" y="721487"/>
                </a:lnTo>
                <a:lnTo>
                  <a:pt x="6306" y="752653"/>
                </a:lnTo>
                <a:lnTo>
                  <a:pt x="23495" y="778129"/>
                </a:lnTo>
                <a:lnTo>
                  <a:pt x="48970" y="795317"/>
                </a:lnTo>
                <a:lnTo>
                  <a:pt x="80137" y="801624"/>
                </a:lnTo>
                <a:lnTo>
                  <a:pt x="1152779" y="801624"/>
                </a:lnTo>
                <a:lnTo>
                  <a:pt x="1183945" y="795317"/>
                </a:lnTo>
                <a:lnTo>
                  <a:pt x="1209421" y="778129"/>
                </a:lnTo>
                <a:lnTo>
                  <a:pt x="1226609" y="752653"/>
                </a:lnTo>
                <a:lnTo>
                  <a:pt x="1232916" y="721487"/>
                </a:lnTo>
                <a:lnTo>
                  <a:pt x="1232916" y="80137"/>
                </a:lnTo>
                <a:lnTo>
                  <a:pt x="1226609" y="48970"/>
                </a:lnTo>
                <a:lnTo>
                  <a:pt x="1209421" y="23495"/>
                </a:lnTo>
                <a:lnTo>
                  <a:pt x="1183945" y="6306"/>
                </a:lnTo>
                <a:lnTo>
                  <a:pt x="1152779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</p:spPr>
        <p:txBody>
          <a:bodyPr wrap="square" lIns="0" tIns="0" rIns="0" bIns="0" rtlCol="0"/>
          <a:lstStyle/>
          <a:p>
            <a:pPr algn="ctr">
              <a:spcBef>
                <a:spcPts val="600"/>
              </a:spcBef>
            </a:pPr>
            <a:endParaRPr lang="en-US" sz="200" dirty="0">
              <a:solidFill>
                <a:schemeClr val="bg1"/>
              </a:solidFill>
            </a:endParaRPr>
          </a:p>
          <a:p>
            <a:pPr algn="ctr"/>
            <a:endParaRPr lang="en-US" sz="700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FTIP 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</a:rPr>
              <a:t>Approved</a:t>
            </a:r>
            <a:endParaRPr sz="1100" b="1" dirty="0">
              <a:solidFill>
                <a:schemeClr val="bg1"/>
              </a:solidFill>
            </a:endParaRPr>
          </a:p>
        </p:txBody>
      </p:sp>
      <p:sp>
        <p:nvSpPr>
          <p:cNvPr id="71" name="object 69">
            <a:extLst>
              <a:ext uri="{FF2B5EF4-FFF2-40B4-BE49-F238E27FC236}">
                <a16:creationId xmlns:a16="http://schemas.microsoft.com/office/drawing/2014/main" id="{B0AC8181-DF2C-440C-84A4-550B547434DE}"/>
              </a:ext>
            </a:extLst>
          </p:cNvPr>
          <p:cNvSpPr/>
          <p:nvPr/>
        </p:nvSpPr>
        <p:spPr>
          <a:xfrm>
            <a:off x="6687167" y="2444604"/>
            <a:ext cx="388620" cy="3483586"/>
          </a:xfrm>
          <a:custGeom>
            <a:avLst/>
            <a:gdLst/>
            <a:ahLst/>
            <a:cxnLst/>
            <a:rect l="l" t="t" r="r" b="b"/>
            <a:pathLst>
              <a:path w="388620" h="2649220">
                <a:moveTo>
                  <a:pt x="0" y="0"/>
                </a:moveTo>
                <a:lnTo>
                  <a:pt x="75634" y="2541"/>
                </a:lnTo>
                <a:lnTo>
                  <a:pt x="137398" y="9477"/>
                </a:lnTo>
                <a:lnTo>
                  <a:pt x="179040" y="19770"/>
                </a:lnTo>
                <a:lnTo>
                  <a:pt x="194310" y="32384"/>
                </a:lnTo>
                <a:lnTo>
                  <a:pt x="194310" y="1291971"/>
                </a:lnTo>
                <a:lnTo>
                  <a:pt x="209579" y="1304585"/>
                </a:lnTo>
                <a:lnTo>
                  <a:pt x="251221" y="1314878"/>
                </a:lnTo>
                <a:lnTo>
                  <a:pt x="312985" y="1321814"/>
                </a:lnTo>
                <a:lnTo>
                  <a:pt x="388620" y="1324356"/>
                </a:lnTo>
                <a:lnTo>
                  <a:pt x="312985" y="1326897"/>
                </a:lnTo>
                <a:lnTo>
                  <a:pt x="251221" y="1333833"/>
                </a:lnTo>
                <a:lnTo>
                  <a:pt x="209579" y="1344126"/>
                </a:lnTo>
                <a:lnTo>
                  <a:pt x="194310" y="1356741"/>
                </a:lnTo>
                <a:lnTo>
                  <a:pt x="194310" y="2616327"/>
                </a:lnTo>
                <a:lnTo>
                  <a:pt x="179040" y="2628941"/>
                </a:lnTo>
                <a:lnTo>
                  <a:pt x="137398" y="2639234"/>
                </a:lnTo>
                <a:lnTo>
                  <a:pt x="75634" y="2646170"/>
                </a:lnTo>
                <a:lnTo>
                  <a:pt x="0" y="264871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0">
            <a:extLst>
              <a:ext uri="{FF2B5EF4-FFF2-40B4-BE49-F238E27FC236}">
                <a16:creationId xmlns:a16="http://schemas.microsoft.com/office/drawing/2014/main" id="{B745B3C4-1477-406B-AF50-9BE615981453}"/>
              </a:ext>
            </a:extLst>
          </p:cNvPr>
          <p:cNvSpPr/>
          <p:nvPr/>
        </p:nvSpPr>
        <p:spPr>
          <a:xfrm>
            <a:off x="6992032" y="3768421"/>
            <a:ext cx="793657" cy="993862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1200" u="sng" dirty="0"/>
              <a:t>Research</a:t>
            </a:r>
          </a:p>
          <a:p>
            <a:pPr algn="ctr"/>
            <a:r>
              <a:rPr lang="en-US" sz="1200" dirty="0"/>
              <a:t>Incident Reports</a:t>
            </a:r>
          </a:p>
          <a:p>
            <a:pPr algn="ctr"/>
            <a:r>
              <a:rPr lang="en-US" sz="1200" dirty="0"/>
              <a:t>Court Records</a:t>
            </a:r>
            <a:endParaRPr sz="1200" dirty="0"/>
          </a:p>
        </p:txBody>
      </p:sp>
      <p:grpSp>
        <p:nvGrpSpPr>
          <p:cNvPr id="76" name="object 74">
            <a:extLst>
              <a:ext uri="{FF2B5EF4-FFF2-40B4-BE49-F238E27FC236}">
                <a16:creationId xmlns:a16="http://schemas.microsoft.com/office/drawing/2014/main" id="{C37D3E6A-0759-4DD6-9BD6-F366D0F7EE2A}"/>
              </a:ext>
            </a:extLst>
          </p:cNvPr>
          <p:cNvGrpSpPr/>
          <p:nvPr/>
        </p:nvGrpSpPr>
        <p:grpSpPr>
          <a:xfrm>
            <a:off x="5659687" y="6160514"/>
            <a:ext cx="1534796" cy="320155"/>
            <a:chOff x="6952910" y="5613795"/>
            <a:chExt cx="1534796" cy="384175"/>
          </a:xfrm>
        </p:grpSpPr>
        <p:sp>
          <p:nvSpPr>
            <p:cNvPr id="77" name="object 75">
              <a:extLst>
                <a:ext uri="{FF2B5EF4-FFF2-40B4-BE49-F238E27FC236}">
                  <a16:creationId xmlns:a16="http://schemas.microsoft.com/office/drawing/2014/main" id="{BDD440F8-28FC-4986-9182-12D0406E2369}"/>
                </a:ext>
              </a:extLst>
            </p:cNvPr>
            <p:cNvSpPr/>
            <p:nvPr/>
          </p:nvSpPr>
          <p:spPr>
            <a:xfrm>
              <a:off x="6952910" y="5613795"/>
              <a:ext cx="1534795" cy="384175"/>
            </a:xfrm>
            <a:custGeom>
              <a:avLst/>
              <a:gdLst/>
              <a:ahLst/>
              <a:cxnLst/>
              <a:rect l="l" t="t" r="r" b="b"/>
              <a:pathLst>
                <a:path w="1534795" h="384175">
                  <a:moveTo>
                    <a:pt x="1496314" y="0"/>
                  </a:moveTo>
                  <a:lnTo>
                    <a:pt x="38354" y="0"/>
                  </a:lnTo>
                  <a:lnTo>
                    <a:pt x="23413" y="3018"/>
                  </a:lnTo>
                  <a:lnTo>
                    <a:pt x="11223" y="11249"/>
                  </a:lnTo>
                  <a:lnTo>
                    <a:pt x="3010" y="23456"/>
                  </a:lnTo>
                  <a:lnTo>
                    <a:pt x="0" y="38404"/>
                  </a:lnTo>
                  <a:lnTo>
                    <a:pt x="0" y="345643"/>
                  </a:lnTo>
                  <a:lnTo>
                    <a:pt x="3010" y="360591"/>
                  </a:lnTo>
                  <a:lnTo>
                    <a:pt x="11223" y="372798"/>
                  </a:lnTo>
                  <a:lnTo>
                    <a:pt x="23413" y="381029"/>
                  </a:lnTo>
                  <a:lnTo>
                    <a:pt x="38354" y="384048"/>
                  </a:lnTo>
                  <a:lnTo>
                    <a:pt x="1496314" y="384048"/>
                  </a:lnTo>
                  <a:lnTo>
                    <a:pt x="1511254" y="381029"/>
                  </a:lnTo>
                  <a:lnTo>
                    <a:pt x="1523444" y="372798"/>
                  </a:lnTo>
                  <a:lnTo>
                    <a:pt x="1531657" y="360591"/>
                  </a:lnTo>
                  <a:lnTo>
                    <a:pt x="1534668" y="345643"/>
                  </a:lnTo>
                  <a:lnTo>
                    <a:pt x="1534668" y="38404"/>
                  </a:lnTo>
                  <a:lnTo>
                    <a:pt x="1531657" y="23456"/>
                  </a:lnTo>
                  <a:lnTo>
                    <a:pt x="1523444" y="11249"/>
                  </a:lnTo>
                  <a:lnTo>
                    <a:pt x="1511254" y="3018"/>
                  </a:lnTo>
                  <a:lnTo>
                    <a:pt x="1496314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8" name="object 76">
              <a:extLst>
                <a:ext uri="{FF2B5EF4-FFF2-40B4-BE49-F238E27FC236}">
                  <a16:creationId xmlns:a16="http://schemas.microsoft.com/office/drawing/2014/main" id="{D7C2C7DA-7EDD-4F68-BE94-29BA6A755B94}"/>
                </a:ext>
              </a:extLst>
            </p:cNvPr>
            <p:cNvSpPr/>
            <p:nvPr/>
          </p:nvSpPr>
          <p:spPr>
            <a:xfrm>
              <a:off x="6952910" y="5613795"/>
              <a:ext cx="1534796" cy="384175"/>
            </a:xfrm>
            <a:custGeom>
              <a:avLst/>
              <a:gdLst/>
              <a:ahLst/>
              <a:cxnLst/>
              <a:rect l="l" t="t" r="r" b="b"/>
              <a:pathLst>
                <a:path w="1534795" h="384175">
                  <a:moveTo>
                    <a:pt x="0" y="38404"/>
                  </a:moveTo>
                  <a:lnTo>
                    <a:pt x="3010" y="23456"/>
                  </a:lnTo>
                  <a:lnTo>
                    <a:pt x="11223" y="11249"/>
                  </a:lnTo>
                  <a:lnTo>
                    <a:pt x="23413" y="3018"/>
                  </a:lnTo>
                  <a:lnTo>
                    <a:pt x="38354" y="0"/>
                  </a:lnTo>
                  <a:lnTo>
                    <a:pt x="1496314" y="0"/>
                  </a:lnTo>
                  <a:lnTo>
                    <a:pt x="1511254" y="3018"/>
                  </a:lnTo>
                  <a:lnTo>
                    <a:pt x="1523444" y="11249"/>
                  </a:lnTo>
                  <a:lnTo>
                    <a:pt x="1531657" y="23456"/>
                  </a:lnTo>
                  <a:lnTo>
                    <a:pt x="1534668" y="38404"/>
                  </a:lnTo>
                  <a:lnTo>
                    <a:pt x="1534668" y="345643"/>
                  </a:lnTo>
                  <a:lnTo>
                    <a:pt x="1531657" y="360591"/>
                  </a:lnTo>
                  <a:lnTo>
                    <a:pt x="1523444" y="372798"/>
                  </a:lnTo>
                  <a:lnTo>
                    <a:pt x="1511254" y="381029"/>
                  </a:lnTo>
                  <a:lnTo>
                    <a:pt x="1496314" y="384048"/>
                  </a:lnTo>
                  <a:lnTo>
                    <a:pt x="38354" y="384048"/>
                  </a:lnTo>
                  <a:lnTo>
                    <a:pt x="23413" y="381029"/>
                  </a:lnTo>
                  <a:lnTo>
                    <a:pt x="11223" y="372798"/>
                  </a:lnTo>
                  <a:lnTo>
                    <a:pt x="3010" y="360591"/>
                  </a:lnTo>
                  <a:lnTo>
                    <a:pt x="0" y="345643"/>
                  </a:lnTo>
                  <a:lnTo>
                    <a:pt x="0" y="38404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7">
            <a:extLst>
              <a:ext uri="{FF2B5EF4-FFF2-40B4-BE49-F238E27FC236}">
                <a16:creationId xmlns:a16="http://schemas.microsoft.com/office/drawing/2014/main" id="{0995AB86-7526-4595-AAA9-EBC3CCCF2C0B}"/>
              </a:ext>
            </a:extLst>
          </p:cNvPr>
          <p:cNvSpPr txBox="1"/>
          <p:nvPr/>
        </p:nvSpPr>
        <p:spPr>
          <a:xfrm>
            <a:off x="5814629" y="6196900"/>
            <a:ext cx="15113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PROHIBITOR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4" name="object 82">
            <a:extLst>
              <a:ext uri="{FF2B5EF4-FFF2-40B4-BE49-F238E27FC236}">
                <a16:creationId xmlns:a16="http://schemas.microsoft.com/office/drawing/2014/main" id="{D6537BDC-9983-4314-ADB4-A5D1C647F309}"/>
              </a:ext>
            </a:extLst>
          </p:cNvPr>
          <p:cNvSpPr txBox="1"/>
          <p:nvPr/>
        </p:nvSpPr>
        <p:spPr>
          <a:xfrm>
            <a:off x="8320375" y="5312766"/>
            <a:ext cx="1453120" cy="687945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200"/>
              </a:lnSpc>
              <a:spcBef>
                <a:spcPts val="95"/>
              </a:spcBef>
            </a:pPr>
            <a:r>
              <a:rPr sz="1400" b="1" spc="-10" dirty="0">
                <a:solidFill>
                  <a:schemeClr val="bg1"/>
                </a:solidFill>
                <a:latin typeface="Calibri"/>
                <a:cs typeface="Calibri"/>
              </a:rPr>
              <a:t>F</a:t>
            </a:r>
            <a:r>
              <a:rPr lang="en-US" sz="1400" b="1" spc="-10" dirty="0">
                <a:solidFill>
                  <a:schemeClr val="bg1"/>
                </a:solidFill>
                <a:latin typeface="Calibri"/>
                <a:cs typeface="Calibri"/>
              </a:rPr>
              <a:t>TIP</a:t>
            </a:r>
            <a:r>
              <a:rPr lang="en-US" sz="14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spc="-10" dirty="0">
                <a:solidFill>
                  <a:schemeClr val="bg1"/>
                </a:solidFill>
                <a:cs typeface="Calibri"/>
              </a:rPr>
              <a:t>Transaction</a:t>
            </a:r>
            <a:endParaRPr sz="1400" b="1" spc="-10" dirty="0">
              <a:solidFill>
                <a:schemeClr val="bg1"/>
              </a:solidFill>
              <a:cs typeface="Calibri"/>
            </a:endParaRPr>
          </a:p>
          <a:p>
            <a:pPr marL="635" algn="ctr">
              <a:lnSpc>
                <a:spcPts val="1200"/>
              </a:lnSpc>
            </a:pPr>
            <a:r>
              <a:rPr sz="1400" spc="-5" dirty="0">
                <a:solidFill>
                  <a:schemeClr val="bg1"/>
                </a:solidFill>
                <a:latin typeface="Calibri"/>
                <a:cs typeface="Calibri"/>
              </a:rPr>
              <a:t>DENIED</a:t>
            </a:r>
            <a:endParaRPr lang="en-US" sz="1400" spc="-5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635" algn="ctr">
              <a:lnSpc>
                <a:spcPts val="400"/>
              </a:lnSpc>
            </a:pPr>
            <a:endParaRPr lang="en-US" sz="1200" spc="-5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635" algn="ctr">
              <a:lnSpc>
                <a:spcPts val="1200"/>
              </a:lnSpc>
            </a:pPr>
            <a:r>
              <a:rPr lang="en-US" sz="1400" b="1" spc="-5" dirty="0">
                <a:latin typeface="Calibri"/>
                <a:cs typeface="Calibri"/>
              </a:rPr>
              <a:t>FOID Card </a:t>
            </a:r>
          </a:p>
          <a:p>
            <a:pPr marL="635" algn="ctr">
              <a:lnSpc>
                <a:spcPts val="1200"/>
              </a:lnSpc>
            </a:pPr>
            <a:r>
              <a:rPr lang="en-US" sz="1400" spc="-5" dirty="0">
                <a:latin typeface="Calibri"/>
                <a:cs typeface="Calibri"/>
              </a:rPr>
              <a:t>Remains Active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9" name="object 7">
            <a:extLst>
              <a:ext uri="{FF2B5EF4-FFF2-40B4-BE49-F238E27FC236}">
                <a16:creationId xmlns:a16="http://schemas.microsoft.com/office/drawing/2014/main" id="{C1D4553B-C6A3-4091-82B5-F3268C5A6B80}"/>
              </a:ext>
            </a:extLst>
          </p:cNvPr>
          <p:cNvSpPr/>
          <p:nvPr/>
        </p:nvSpPr>
        <p:spPr>
          <a:xfrm>
            <a:off x="956227" y="1126065"/>
            <a:ext cx="1044935" cy="842094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0" y="80137"/>
                </a:moveTo>
                <a:lnTo>
                  <a:pt x="6306" y="48970"/>
                </a:lnTo>
                <a:lnTo>
                  <a:pt x="23495" y="23495"/>
                </a:lnTo>
                <a:lnTo>
                  <a:pt x="48970" y="6306"/>
                </a:lnTo>
                <a:lnTo>
                  <a:pt x="80137" y="0"/>
                </a:lnTo>
                <a:lnTo>
                  <a:pt x="1294511" y="0"/>
                </a:lnTo>
                <a:lnTo>
                  <a:pt x="1325677" y="6306"/>
                </a:lnTo>
                <a:lnTo>
                  <a:pt x="1351153" y="23495"/>
                </a:lnTo>
                <a:lnTo>
                  <a:pt x="1368341" y="48970"/>
                </a:lnTo>
                <a:lnTo>
                  <a:pt x="1374648" y="80137"/>
                </a:lnTo>
                <a:lnTo>
                  <a:pt x="1374648" y="721487"/>
                </a:lnTo>
                <a:lnTo>
                  <a:pt x="1368341" y="752653"/>
                </a:lnTo>
                <a:lnTo>
                  <a:pt x="1351153" y="778129"/>
                </a:lnTo>
                <a:lnTo>
                  <a:pt x="1325677" y="795317"/>
                </a:lnTo>
                <a:lnTo>
                  <a:pt x="1294511" y="801624"/>
                </a:lnTo>
                <a:lnTo>
                  <a:pt x="80137" y="801624"/>
                </a:lnTo>
                <a:lnTo>
                  <a:pt x="48970" y="795317"/>
                </a:lnTo>
                <a:lnTo>
                  <a:pt x="23495" y="778129"/>
                </a:lnTo>
                <a:lnTo>
                  <a:pt x="6306" y="752653"/>
                </a:lnTo>
                <a:lnTo>
                  <a:pt x="0" y="721487"/>
                </a:lnTo>
                <a:lnTo>
                  <a:pt x="0" y="80137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37">
            <a:extLst>
              <a:ext uri="{FF2B5EF4-FFF2-40B4-BE49-F238E27FC236}">
                <a16:creationId xmlns:a16="http://schemas.microsoft.com/office/drawing/2014/main" id="{44BA819C-6AC0-4B29-B51E-D5DE6674387E}"/>
              </a:ext>
            </a:extLst>
          </p:cNvPr>
          <p:cNvSpPr/>
          <p:nvPr/>
        </p:nvSpPr>
        <p:spPr>
          <a:xfrm>
            <a:off x="2550046" y="2436567"/>
            <a:ext cx="1696720" cy="424180"/>
          </a:xfrm>
          <a:custGeom>
            <a:avLst/>
            <a:gdLst/>
            <a:ahLst/>
            <a:cxnLst/>
            <a:rect l="l" t="t" r="r" b="b"/>
            <a:pathLst>
              <a:path w="1696720" h="424180">
                <a:moveTo>
                  <a:pt x="1653794" y="0"/>
                </a:moveTo>
                <a:lnTo>
                  <a:pt x="42417" y="0"/>
                </a:lnTo>
                <a:lnTo>
                  <a:pt x="25878" y="3323"/>
                </a:lnTo>
                <a:lnTo>
                  <a:pt x="12398" y="12398"/>
                </a:lnTo>
                <a:lnTo>
                  <a:pt x="3323" y="25878"/>
                </a:lnTo>
                <a:lnTo>
                  <a:pt x="0" y="42417"/>
                </a:lnTo>
                <a:lnTo>
                  <a:pt x="0" y="381253"/>
                </a:lnTo>
                <a:lnTo>
                  <a:pt x="3323" y="397793"/>
                </a:lnTo>
                <a:lnTo>
                  <a:pt x="12398" y="411273"/>
                </a:lnTo>
                <a:lnTo>
                  <a:pt x="25878" y="420348"/>
                </a:lnTo>
                <a:lnTo>
                  <a:pt x="42417" y="423672"/>
                </a:lnTo>
                <a:lnTo>
                  <a:pt x="1653794" y="423672"/>
                </a:lnTo>
                <a:lnTo>
                  <a:pt x="1670333" y="420348"/>
                </a:lnTo>
                <a:lnTo>
                  <a:pt x="1683813" y="411273"/>
                </a:lnTo>
                <a:lnTo>
                  <a:pt x="1692888" y="397793"/>
                </a:lnTo>
                <a:lnTo>
                  <a:pt x="1696211" y="381253"/>
                </a:lnTo>
                <a:lnTo>
                  <a:pt x="1696211" y="42417"/>
                </a:lnTo>
                <a:lnTo>
                  <a:pt x="1692888" y="25878"/>
                </a:lnTo>
                <a:lnTo>
                  <a:pt x="1683813" y="12398"/>
                </a:lnTo>
                <a:lnTo>
                  <a:pt x="1670333" y="3323"/>
                </a:lnTo>
                <a:lnTo>
                  <a:pt x="1653794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 anchor="ctr"/>
          <a:lstStyle/>
          <a:p>
            <a:pPr algn="ctr"/>
            <a:endParaRPr sz="1400" dirty="0"/>
          </a:p>
        </p:txBody>
      </p:sp>
      <p:sp>
        <p:nvSpPr>
          <p:cNvPr id="105" name="object 38">
            <a:extLst>
              <a:ext uri="{FF2B5EF4-FFF2-40B4-BE49-F238E27FC236}">
                <a16:creationId xmlns:a16="http://schemas.microsoft.com/office/drawing/2014/main" id="{039FC821-5368-42AA-8E41-69C3F4C82FBB}"/>
              </a:ext>
            </a:extLst>
          </p:cNvPr>
          <p:cNvSpPr txBox="1"/>
          <p:nvPr/>
        </p:nvSpPr>
        <p:spPr>
          <a:xfrm>
            <a:off x="2599192" y="2520105"/>
            <a:ext cx="161163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400" dirty="0">
                <a:latin typeface="Calibri"/>
                <a:cs typeface="Calibri"/>
              </a:rPr>
              <a:t>NO HITS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6" name="object 37">
            <a:extLst>
              <a:ext uri="{FF2B5EF4-FFF2-40B4-BE49-F238E27FC236}">
                <a16:creationId xmlns:a16="http://schemas.microsoft.com/office/drawing/2014/main" id="{35594326-C4BB-44FA-A724-D9E95DD2064C}"/>
              </a:ext>
            </a:extLst>
          </p:cNvPr>
          <p:cNvSpPr/>
          <p:nvPr/>
        </p:nvSpPr>
        <p:spPr>
          <a:xfrm>
            <a:off x="4794187" y="2132046"/>
            <a:ext cx="1696720" cy="301752"/>
          </a:xfrm>
          <a:custGeom>
            <a:avLst/>
            <a:gdLst/>
            <a:ahLst/>
            <a:cxnLst/>
            <a:rect l="l" t="t" r="r" b="b"/>
            <a:pathLst>
              <a:path w="1696720" h="424180">
                <a:moveTo>
                  <a:pt x="1653794" y="0"/>
                </a:moveTo>
                <a:lnTo>
                  <a:pt x="42417" y="0"/>
                </a:lnTo>
                <a:lnTo>
                  <a:pt x="25878" y="3323"/>
                </a:lnTo>
                <a:lnTo>
                  <a:pt x="12398" y="12398"/>
                </a:lnTo>
                <a:lnTo>
                  <a:pt x="3323" y="25878"/>
                </a:lnTo>
                <a:lnTo>
                  <a:pt x="0" y="42417"/>
                </a:lnTo>
                <a:lnTo>
                  <a:pt x="0" y="381253"/>
                </a:lnTo>
                <a:lnTo>
                  <a:pt x="3323" y="397793"/>
                </a:lnTo>
                <a:lnTo>
                  <a:pt x="12398" y="411273"/>
                </a:lnTo>
                <a:lnTo>
                  <a:pt x="25878" y="420348"/>
                </a:lnTo>
                <a:lnTo>
                  <a:pt x="42417" y="423672"/>
                </a:lnTo>
                <a:lnTo>
                  <a:pt x="1653794" y="423672"/>
                </a:lnTo>
                <a:lnTo>
                  <a:pt x="1670333" y="420348"/>
                </a:lnTo>
                <a:lnTo>
                  <a:pt x="1683813" y="411273"/>
                </a:lnTo>
                <a:lnTo>
                  <a:pt x="1692888" y="397793"/>
                </a:lnTo>
                <a:lnTo>
                  <a:pt x="1696211" y="381253"/>
                </a:lnTo>
                <a:lnTo>
                  <a:pt x="1696211" y="42417"/>
                </a:lnTo>
                <a:lnTo>
                  <a:pt x="1692888" y="25878"/>
                </a:lnTo>
                <a:lnTo>
                  <a:pt x="1683813" y="12398"/>
                </a:lnTo>
                <a:lnTo>
                  <a:pt x="1670333" y="3323"/>
                </a:lnTo>
                <a:lnTo>
                  <a:pt x="1653794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38">
            <a:extLst>
              <a:ext uri="{FF2B5EF4-FFF2-40B4-BE49-F238E27FC236}">
                <a16:creationId xmlns:a16="http://schemas.microsoft.com/office/drawing/2014/main" id="{445C2B3F-BBE6-442D-86EE-5829223AEB50}"/>
              </a:ext>
            </a:extLst>
          </p:cNvPr>
          <p:cNvSpPr txBox="1"/>
          <p:nvPr/>
        </p:nvSpPr>
        <p:spPr>
          <a:xfrm>
            <a:off x="4869856" y="2153192"/>
            <a:ext cx="1611630" cy="1981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200" dirty="0">
                <a:latin typeface="Calibri"/>
                <a:cs typeface="Calibri"/>
              </a:rPr>
              <a:t>Eligibility Determination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08" name="object 31">
            <a:extLst>
              <a:ext uri="{FF2B5EF4-FFF2-40B4-BE49-F238E27FC236}">
                <a16:creationId xmlns:a16="http://schemas.microsoft.com/office/drawing/2014/main" id="{BF9C0727-6642-4FA7-B211-472DDAE2B15F}"/>
              </a:ext>
            </a:extLst>
          </p:cNvPr>
          <p:cNvGrpSpPr/>
          <p:nvPr/>
        </p:nvGrpSpPr>
        <p:grpSpPr>
          <a:xfrm>
            <a:off x="4069925" y="6165146"/>
            <a:ext cx="1534795" cy="334820"/>
            <a:chOff x="3971544" y="3361944"/>
            <a:chExt cx="1534795" cy="539750"/>
          </a:xfrm>
          <a:solidFill>
            <a:srgbClr val="FFC000"/>
          </a:solidFill>
        </p:grpSpPr>
        <p:sp>
          <p:nvSpPr>
            <p:cNvPr id="110" name="object 33">
              <a:extLst>
                <a:ext uri="{FF2B5EF4-FFF2-40B4-BE49-F238E27FC236}">
                  <a16:creationId xmlns:a16="http://schemas.microsoft.com/office/drawing/2014/main" id="{399AA20F-7D9C-4829-9973-414C5B5729A6}"/>
                </a:ext>
              </a:extLst>
            </p:cNvPr>
            <p:cNvSpPr/>
            <p:nvPr/>
          </p:nvSpPr>
          <p:spPr>
            <a:xfrm>
              <a:off x="3971544" y="3361944"/>
              <a:ext cx="1534795" cy="539750"/>
            </a:xfrm>
            <a:custGeom>
              <a:avLst/>
              <a:gdLst/>
              <a:ahLst/>
              <a:cxnLst/>
              <a:rect l="l" t="t" r="r" b="b"/>
              <a:pathLst>
                <a:path w="1534795" h="539750">
                  <a:moveTo>
                    <a:pt x="1480692" y="0"/>
                  </a:moveTo>
                  <a:lnTo>
                    <a:pt x="53975" y="0"/>
                  </a:lnTo>
                  <a:lnTo>
                    <a:pt x="32950" y="4236"/>
                  </a:lnTo>
                  <a:lnTo>
                    <a:pt x="15795" y="15795"/>
                  </a:lnTo>
                  <a:lnTo>
                    <a:pt x="4236" y="32950"/>
                  </a:lnTo>
                  <a:lnTo>
                    <a:pt x="0" y="53975"/>
                  </a:lnTo>
                  <a:lnTo>
                    <a:pt x="0" y="485520"/>
                  </a:lnTo>
                  <a:lnTo>
                    <a:pt x="4236" y="506545"/>
                  </a:lnTo>
                  <a:lnTo>
                    <a:pt x="15795" y="523700"/>
                  </a:lnTo>
                  <a:lnTo>
                    <a:pt x="32950" y="535259"/>
                  </a:lnTo>
                  <a:lnTo>
                    <a:pt x="53975" y="539495"/>
                  </a:lnTo>
                  <a:lnTo>
                    <a:pt x="1480692" y="539495"/>
                  </a:lnTo>
                  <a:lnTo>
                    <a:pt x="1501717" y="535259"/>
                  </a:lnTo>
                  <a:lnTo>
                    <a:pt x="1518872" y="523700"/>
                  </a:lnTo>
                  <a:lnTo>
                    <a:pt x="1530431" y="506545"/>
                  </a:lnTo>
                  <a:lnTo>
                    <a:pt x="1534667" y="485520"/>
                  </a:lnTo>
                  <a:lnTo>
                    <a:pt x="1534667" y="53975"/>
                  </a:lnTo>
                  <a:lnTo>
                    <a:pt x="1530431" y="32950"/>
                  </a:lnTo>
                  <a:lnTo>
                    <a:pt x="1518872" y="15795"/>
                  </a:lnTo>
                  <a:lnTo>
                    <a:pt x="1501717" y="4236"/>
                  </a:lnTo>
                  <a:lnTo>
                    <a:pt x="148069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34">
              <a:extLst>
                <a:ext uri="{FF2B5EF4-FFF2-40B4-BE49-F238E27FC236}">
                  <a16:creationId xmlns:a16="http://schemas.microsoft.com/office/drawing/2014/main" id="{997645B4-2EFB-47F8-B2B5-D0BA1AACE8B7}"/>
                </a:ext>
              </a:extLst>
            </p:cNvPr>
            <p:cNvSpPr/>
            <p:nvPr/>
          </p:nvSpPr>
          <p:spPr>
            <a:xfrm>
              <a:off x="3971544" y="3361944"/>
              <a:ext cx="1534795" cy="539750"/>
            </a:xfrm>
            <a:custGeom>
              <a:avLst/>
              <a:gdLst/>
              <a:ahLst/>
              <a:cxnLst/>
              <a:rect l="l" t="t" r="r" b="b"/>
              <a:pathLst>
                <a:path w="1534795" h="539750">
                  <a:moveTo>
                    <a:pt x="0" y="53975"/>
                  </a:moveTo>
                  <a:lnTo>
                    <a:pt x="4236" y="32950"/>
                  </a:lnTo>
                  <a:lnTo>
                    <a:pt x="15795" y="15795"/>
                  </a:lnTo>
                  <a:lnTo>
                    <a:pt x="32950" y="4236"/>
                  </a:lnTo>
                  <a:lnTo>
                    <a:pt x="53975" y="0"/>
                  </a:lnTo>
                  <a:lnTo>
                    <a:pt x="1480692" y="0"/>
                  </a:lnTo>
                  <a:lnTo>
                    <a:pt x="1501717" y="4236"/>
                  </a:lnTo>
                  <a:lnTo>
                    <a:pt x="1518872" y="15795"/>
                  </a:lnTo>
                  <a:lnTo>
                    <a:pt x="1530431" y="32950"/>
                  </a:lnTo>
                  <a:lnTo>
                    <a:pt x="1534667" y="53975"/>
                  </a:lnTo>
                  <a:lnTo>
                    <a:pt x="1534667" y="485520"/>
                  </a:lnTo>
                  <a:lnTo>
                    <a:pt x="1530431" y="506545"/>
                  </a:lnTo>
                  <a:lnTo>
                    <a:pt x="1518872" y="523700"/>
                  </a:lnTo>
                  <a:lnTo>
                    <a:pt x="1501717" y="535259"/>
                  </a:lnTo>
                  <a:lnTo>
                    <a:pt x="1480692" y="539495"/>
                  </a:lnTo>
                  <a:lnTo>
                    <a:pt x="53975" y="539495"/>
                  </a:lnTo>
                  <a:lnTo>
                    <a:pt x="32950" y="535259"/>
                  </a:lnTo>
                  <a:lnTo>
                    <a:pt x="15795" y="523700"/>
                  </a:lnTo>
                  <a:lnTo>
                    <a:pt x="4236" y="506545"/>
                  </a:lnTo>
                  <a:lnTo>
                    <a:pt x="0" y="485520"/>
                  </a:lnTo>
                  <a:lnTo>
                    <a:pt x="0" y="53975"/>
                  </a:lnTo>
                  <a:close/>
                </a:path>
              </a:pathLst>
            </a:custGeom>
            <a:grpFill/>
            <a:ln w="12191">
              <a:solidFill>
                <a:srgbClr val="D2DE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35">
            <a:extLst>
              <a:ext uri="{FF2B5EF4-FFF2-40B4-BE49-F238E27FC236}">
                <a16:creationId xmlns:a16="http://schemas.microsoft.com/office/drawing/2014/main" id="{FF1823AF-A13C-4301-9649-C37CFFA08F44}"/>
              </a:ext>
            </a:extLst>
          </p:cNvPr>
          <p:cNvSpPr txBox="1"/>
          <p:nvPr/>
        </p:nvSpPr>
        <p:spPr>
          <a:xfrm>
            <a:off x="4165145" y="6216073"/>
            <a:ext cx="1465760" cy="243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35"/>
              </a:lnSpc>
              <a:spcBef>
                <a:spcPts val="95"/>
              </a:spcBef>
            </a:pPr>
            <a:r>
              <a:rPr lang="en-US" sz="1400" spc="-10" dirty="0">
                <a:latin typeface="Calibri"/>
                <a:cs typeface="Calibri"/>
              </a:rPr>
              <a:t>NO</a:t>
            </a:r>
            <a:r>
              <a:rPr lang="en-US"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400" spc="-10" dirty="0">
                <a:latin typeface="Calibri"/>
                <a:cs typeface="Calibri"/>
              </a:rPr>
              <a:t>PROHIBITOR</a:t>
            </a:r>
            <a:endParaRPr sz="1600" dirty="0">
              <a:latin typeface="Calibri"/>
              <a:cs typeface="Calibri"/>
            </a:endParaRP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1ABCC0BF-D159-4E27-9194-488CFDDE479D}"/>
              </a:ext>
            </a:extLst>
          </p:cNvPr>
          <p:cNvCxnSpPr/>
          <p:nvPr/>
        </p:nvCxnSpPr>
        <p:spPr>
          <a:xfrm flipH="1">
            <a:off x="4868562" y="5821956"/>
            <a:ext cx="618553" cy="30868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B6703B1C-C538-4799-954D-54DC5875C993}"/>
              </a:ext>
            </a:extLst>
          </p:cNvPr>
          <p:cNvCxnSpPr/>
          <p:nvPr/>
        </p:nvCxnSpPr>
        <p:spPr>
          <a:xfrm>
            <a:off x="5659686" y="5815561"/>
            <a:ext cx="601671" cy="30438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D5029C4-EA31-49DC-A2CA-88F827F70436}"/>
              </a:ext>
            </a:extLst>
          </p:cNvPr>
          <p:cNvCxnSpPr>
            <a:cxnSpLocks/>
          </p:cNvCxnSpPr>
          <p:nvPr/>
        </p:nvCxnSpPr>
        <p:spPr>
          <a:xfrm>
            <a:off x="7876311" y="4651381"/>
            <a:ext cx="264695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0DEB11F7-7220-4B41-9D88-D8B2CB966BAA}"/>
              </a:ext>
            </a:extLst>
          </p:cNvPr>
          <p:cNvCxnSpPr>
            <a:cxnSpLocks/>
          </p:cNvCxnSpPr>
          <p:nvPr/>
        </p:nvCxnSpPr>
        <p:spPr>
          <a:xfrm>
            <a:off x="3389466" y="2903111"/>
            <a:ext cx="0" cy="100124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object 14">
            <a:extLst>
              <a:ext uri="{FF2B5EF4-FFF2-40B4-BE49-F238E27FC236}">
                <a16:creationId xmlns:a16="http://schemas.microsoft.com/office/drawing/2014/main" id="{91E42089-88D8-41A7-881E-C392819BBA9A}"/>
              </a:ext>
            </a:extLst>
          </p:cNvPr>
          <p:cNvGrpSpPr/>
          <p:nvPr/>
        </p:nvGrpSpPr>
        <p:grpSpPr>
          <a:xfrm>
            <a:off x="6845912" y="1028307"/>
            <a:ext cx="2077720" cy="956078"/>
            <a:chOff x="7638288" y="1033271"/>
            <a:chExt cx="2077720" cy="951845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34" name="object 15">
              <a:extLst>
                <a:ext uri="{FF2B5EF4-FFF2-40B4-BE49-F238E27FC236}">
                  <a16:creationId xmlns:a16="http://schemas.microsoft.com/office/drawing/2014/main" id="{F519CFBF-F919-4975-896E-88B0962EBAF2}"/>
                </a:ext>
              </a:extLst>
            </p:cNvPr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1756536" y="0"/>
                  </a:moveTo>
                  <a:lnTo>
                    <a:pt x="0" y="0"/>
                  </a:lnTo>
                  <a:lnTo>
                    <a:pt x="320675" y="400812"/>
                  </a:lnTo>
                  <a:lnTo>
                    <a:pt x="0" y="801624"/>
                  </a:lnTo>
                  <a:lnTo>
                    <a:pt x="1756536" y="801624"/>
                  </a:lnTo>
                  <a:lnTo>
                    <a:pt x="2077211" y="400812"/>
                  </a:lnTo>
                  <a:lnTo>
                    <a:pt x="175653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6">
              <a:extLst>
                <a:ext uri="{FF2B5EF4-FFF2-40B4-BE49-F238E27FC236}">
                  <a16:creationId xmlns:a16="http://schemas.microsoft.com/office/drawing/2014/main" id="{B4405907-7110-4EC4-95B4-CB32F9B21DF2}"/>
                </a:ext>
              </a:extLst>
            </p:cNvPr>
            <p:cNvSpPr/>
            <p:nvPr/>
          </p:nvSpPr>
          <p:spPr>
            <a:xfrm>
              <a:off x="7638288" y="1033271"/>
              <a:ext cx="2077720" cy="802005"/>
            </a:xfrm>
            <a:custGeom>
              <a:avLst/>
              <a:gdLst/>
              <a:ahLst/>
              <a:cxnLst/>
              <a:rect l="l" t="t" r="r" b="b"/>
              <a:pathLst>
                <a:path w="2077720" h="802005">
                  <a:moveTo>
                    <a:pt x="0" y="0"/>
                  </a:moveTo>
                  <a:lnTo>
                    <a:pt x="1756536" y="0"/>
                  </a:lnTo>
                  <a:lnTo>
                    <a:pt x="2077211" y="400812"/>
                  </a:lnTo>
                  <a:lnTo>
                    <a:pt x="1756536" y="801624"/>
                  </a:lnTo>
                  <a:lnTo>
                    <a:pt x="0" y="801624"/>
                  </a:lnTo>
                  <a:lnTo>
                    <a:pt x="320675" y="40081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192">
              <a:solidFill>
                <a:srgbClr val="1F4E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7">
              <a:extLst>
                <a:ext uri="{FF2B5EF4-FFF2-40B4-BE49-F238E27FC236}">
                  <a16:creationId xmlns:a16="http://schemas.microsoft.com/office/drawing/2014/main" id="{701DEEB7-3E29-40BF-8407-23F9A47E5A3D}"/>
                </a:ext>
              </a:extLst>
            </p:cNvPr>
            <p:cNvSpPr/>
            <p:nvPr/>
          </p:nvSpPr>
          <p:spPr>
            <a:xfrm>
              <a:off x="8093402" y="1183111"/>
              <a:ext cx="1374775" cy="802005"/>
            </a:xfrm>
            <a:custGeom>
              <a:avLst/>
              <a:gdLst/>
              <a:ahLst/>
              <a:cxnLst/>
              <a:rect l="l" t="t" r="r" b="b"/>
              <a:pathLst>
                <a:path w="1374775" h="802005">
                  <a:moveTo>
                    <a:pt x="1294511" y="0"/>
                  </a:moveTo>
                  <a:lnTo>
                    <a:pt x="80137" y="0"/>
                  </a:lnTo>
                  <a:lnTo>
                    <a:pt x="48970" y="6306"/>
                  </a:lnTo>
                  <a:lnTo>
                    <a:pt x="23495" y="23495"/>
                  </a:lnTo>
                  <a:lnTo>
                    <a:pt x="6306" y="48970"/>
                  </a:lnTo>
                  <a:lnTo>
                    <a:pt x="0" y="80137"/>
                  </a:lnTo>
                  <a:lnTo>
                    <a:pt x="0" y="721487"/>
                  </a:lnTo>
                  <a:lnTo>
                    <a:pt x="6306" y="752653"/>
                  </a:lnTo>
                  <a:lnTo>
                    <a:pt x="23495" y="778129"/>
                  </a:lnTo>
                  <a:lnTo>
                    <a:pt x="48970" y="795317"/>
                  </a:lnTo>
                  <a:lnTo>
                    <a:pt x="80137" y="801624"/>
                  </a:lnTo>
                  <a:lnTo>
                    <a:pt x="1294511" y="801624"/>
                  </a:lnTo>
                  <a:lnTo>
                    <a:pt x="1325677" y="795317"/>
                  </a:lnTo>
                  <a:lnTo>
                    <a:pt x="1351153" y="778129"/>
                  </a:lnTo>
                  <a:lnTo>
                    <a:pt x="1368341" y="752653"/>
                  </a:lnTo>
                  <a:lnTo>
                    <a:pt x="1374648" y="721487"/>
                  </a:lnTo>
                  <a:lnTo>
                    <a:pt x="1374648" y="80137"/>
                  </a:lnTo>
                  <a:lnTo>
                    <a:pt x="1368341" y="48970"/>
                  </a:lnTo>
                  <a:lnTo>
                    <a:pt x="1351152" y="23494"/>
                  </a:lnTo>
                  <a:lnTo>
                    <a:pt x="1325677" y="6306"/>
                  </a:lnTo>
                  <a:lnTo>
                    <a:pt x="1294511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 algn="ctr"/>
              <a:endParaRPr lang="en-US" sz="300" spc="-10" dirty="0">
                <a:solidFill>
                  <a:srgbClr val="FF0000"/>
                </a:solidFill>
                <a:cs typeface="Calibri"/>
              </a:endParaRPr>
            </a:p>
            <a:p>
              <a:pPr algn="ctr"/>
              <a:r>
                <a:rPr lang="en-US" sz="1400" b="1" spc="-10" dirty="0">
                  <a:solidFill>
                    <a:schemeClr val="bg1"/>
                  </a:solidFill>
                  <a:cs typeface="Calibri"/>
                </a:rPr>
                <a:t>FTIP Transaction</a:t>
              </a:r>
              <a:endParaRPr lang="en-US" sz="1400" b="1" dirty="0">
                <a:solidFill>
                  <a:schemeClr val="bg1"/>
                </a:solidFill>
                <a:cs typeface="Calibri"/>
              </a:endParaRPr>
            </a:p>
            <a:p>
              <a:pPr marL="635" lvl="0" algn="ctr">
                <a:lnSpc>
                  <a:spcPts val="1200"/>
                </a:lnSpc>
              </a:pPr>
              <a:r>
                <a:rPr lang="en-US" sz="1400" spc="-5" dirty="0">
                  <a:solidFill>
                    <a:schemeClr val="bg1"/>
                  </a:solidFill>
                  <a:cs typeface="Calibri"/>
                </a:rPr>
                <a:t>DENIED</a:t>
              </a:r>
            </a:p>
            <a:p>
              <a:pPr marL="635" lvl="0" algn="ctr">
                <a:lnSpc>
                  <a:spcPts val="400"/>
                </a:lnSpc>
              </a:pPr>
              <a:endParaRPr lang="en-US" sz="1200" spc="-5" dirty="0">
                <a:solidFill>
                  <a:srgbClr val="FF0000"/>
                </a:solidFill>
                <a:cs typeface="Calibri"/>
              </a:endParaRPr>
            </a:p>
            <a:p>
              <a:pPr marL="635" lvl="0" algn="ctr">
                <a:lnSpc>
                  <a:spcPts val="1200"/>
                </a:lnSpc>
              </a:pPr>
              <a:r>
                <a:rPr lang="en-US" sz="1400" b="1" spc="-5" dirty="0">
                  <a:solidFill>
                    <a:srgbClr val="FFFFFF"/>
                  </a:solidFill>
                  <a:cs typeface="Calibri"/>
                </a:rPr>
                <a:t>FOID Card </a:t>
              </a:r>
            </a:p>
            <a:p>
              <a:pPr marL="635" lvl="0" algn="ctr">
                <a:lnSpc>
                  <a:spcPts val="1200"/>
                </a:lnSpc>
              </a:pPr>
              <a:r>
                <a:rPr lang="en-US" sz="1400" spc="-5" dirty="0">
                  <a:solidFill>
                    <a:srgbClr val="FFFFFF"/>
                  </a:solidFill>
                  <a:cs typeface="Calibri"/>
                </a:rPr>
                <a:t>REVOKED</a:t>
              </a:r>
              <a:endParaRPr lang="en-US" sz="1400" dirty="0">
                <a:solidFill>
                  <a:prstClr val="black"/>
                </a:solidFill>
                <a:cs typeface="Calibri"/>
              </a:endParaRPr>
            </a:p>
          </p:txBody>
        </p:sp>
      </p:grp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422B1B07-658E-4568-AFA4-1D5D8C4C1629}"/>
              </a:ext>
            </a:extLst>
          </p:cNvPr>
          <p:cNvCxnSpPr>
            <a:cxnSpLocks/>
          </p:cNvCxnSpPr>
          <p:nvPr/>
        </p:nvCxnSpPr>
        <p:spPr>
          <a:xfrm flipV="1">
            <a:off x="8333686" y="2054809"/>
            <a:ext cx="0" cy="83243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71B0F3D3-3207-4034-8A4F-F5C836B56387}"/>
              </a:ext>
            </a:extLst>
          </p:cNvPr>
          <p:cNvCxnSpPr>
            <a:cxnSpLocks/>
          </p:cNvCxnSpPr>
          <p:nvPr/>
        </p:nvCxnSpPr>
        <p:spPr>
          <a:xfrm flipH="1" flipV="1">
            <a:off x="3365101" y="6332556"/>
            <a:ext cx="663303" cy="847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6E2F9B5F-B579-4625-A86D-7845969F933D}"/>
              </a:ext>
            </a:extLst>
          </p:cNvPr>
          <p:cNvCxnSpPr>
            <a:cxnSpLocks/>
          </p:cNvCxnSpPr>
          <p:nvPr/>
        </p:nvCxnSpPr>
        <p:spPr>
          <a:xfrm flipH="1" flipV="1">
            <a:off x="3374986" y="4753805"/>
            <a:ext cx="4779" cy="157875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bject 37">
            <a:extLst>
              <a:ext uri="{FF2B5EF4-FFF2-40B4-BE49-F238E27FC236}">
                <a16:creationId xmlns:a16="http://schemas.microsoft.com/office/drawing/2014/main" id="{B306F3D8-4C5B-4593-AC5F-EAE287E5AB4F}"/>
              </a:ext>
            </a:extLst>
          </p:cNvPr>
          <p:cNvSpPr/>
          <p:nvPr/>
        </p:nvSpPr>
        <p:spPr>
          <a:xfrm>
            <a:off x="8137910" y="4303673"/>
            <a:ext cx="1815807" cy="635192"/>
          </a:xfrm>
          <a:custGeom>
            <a:avLst/>
            <a:gdLst/>
            <a:ahLst/>
            <a:cxnLst/>
            <a:rect l="l" t="t" r="r" b="b"/>
            <a:pathLst>
              <a:path w="1696720" h="424180">
                <a:moveTo>
                  <a:pt x="1653794" y="0"/>
                </a:moveTo>
                <a:lnTo>
                  <a:pt x="42417" y="0"/>
                </a:lnTo>
                <a:lnTo>
                  <a:pt x="25878" y="3323"/>
                </a:lnTo>
                <a:lnTo>
                  <a:pt x="12398" y="12398"/>
                </a:lnTo>
                <a:lnTo>
                  <a:pt x="3323" y="25878"/>
                </a:lnTo>
                <a:lnTo>
                  <a:pt x="0" y="42417"/>
                </a:lnTo>
                <a:lnTo>
                  <a:pt x="0" y="381253"/>
                </a:lnTo>
                <a:lnTo>
                  <a:pt x="3323" y="397793"/>
                </a:lnTo>
                <a:lnTo>
                  <a:pt x="12398" y="411273"/>
                </a:lnTo>
                <a:lnTo>
                  <a:pt x="25878" y="420348"/>
                </a:lnTo>
                <a:lnTo>
                  <a:pt x="42417" y="423672"/>
                </a:lnTo>
                <a:lnTo>
                  <a:pt x="1653794" y="423672"/>
                </a:lnTo>
                <a:lnTo>
                  <a:pt x="1670333" y="420348"/>
                </a:lnTo>
                <a:lnTo>
                  <a:pt x="1683813" y="411273"/>
                </a:lnTo>
                <a:lnTo>
                  <a:pt x="1692888" y="397793"/>
                </a:lnTo>
                <a:lnTo>
                  <a:pt x="1696211" y="381253"/>
                </a:lnTo>
                <a:lnTo>
                  <a:pt x="1696211" y="42417"/>
                </a:lnTo>
                <a:lnTo>
                  <a:pt x="1692888" y="25878"/>
                </a:lnTo>
                <a:lnTo>
                  <a:pt x="1683813" y="12398"/>
                </a:lnTo>
                <a:lnTo>
                  <a:pt x="1670333" y="3323"/>
                </a:lnTo>
                <a:lnTo>
                  <a:pt x="1653794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 anchor="ctr" anchorCtr="0"/>
          <a:lstStyle/>
          <a:p>
            <a:pPr algn="ctr">
              <a:lnSpc>
                <a:spcPts val="1300"/>
              </a:lnSpc>
            </a:pPr>
            <a:r>
              <a:rPr lang="en-US" sz="1400" dirty="0"/>
              <a:t>Legal</a:t>
            </a:r>
            <a:r>
              <a:rPr lang="en-US" sz="1600" dirty="0"/>
              <a:t> </a:t>
            </a:r>
            <a:r>
              <a:rPr lang="en-US" sz="1400" dirty="0"/>
              <a:t>Cannabis</a:t>
            </a:r>
          </a:p>
          <a:p>
            <a:pPr algn="ctr">
              <a:lnSpc>
                <a:spcPts val="1300"/>
              </a:lnSpc>
            </a:pPr>
            <a:r>
              <a:rPr lang="en-US" sz="1100" dirty="0"/>
              <a:t>(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 30</a:t>
            </a:r>
            <a:r>
              <a:rPr lang="en-US" sz="1100" dirty="0"/>
              <a:t> grams </a:t>
            </a:r>
            <a:r>
              <a:rPr lang="en-US" sz="1100" u="sng" dirty="0"/>
              <a:t>and </a:t>
            </a:r>
            <a:r>
              <a:rPr lang="en-US" sz="1100" dirty="0"/>
              <a:t>≥ </a:t>
            </a:r>
            <a:r>
              <a:rPr lang="en-US" sz="1100" i="1" dirty="0"/>
              <a:t>2</a:t>
            </a:r>
            <a:r>
              <a:rPr lang="en-US" sz="1100" dirty="0"/>
              <a:t>1 years old) </a:t>
            </a:r>
            <a:endParaRPr sz="1100" dirty="0"/>
          </a:p>
        </p:txBody>
      </p:sp>
      <p:sp>
        <p:nvSpPr>
          <p:cNvPr id="128" name="object 37">
            <a:extLst>
              <a:ext uri="{FF2B5EF4-FFF2-40B4-BE49-F238E27FC236}">
                <a16:creationId xmlns:a16="http://schemas.microsoft.com/office/drawing/2014/main" id="{FEC46552-9EBE-45B8-BC7C-00C3DC01E77E}"/>
              </a:ext>
            </a:extLst>
          </p:cNvPr>
          <p:cNvSpPr/>
          <p:nvPr/>
        </p:nvSpPr>
        <p:spPr>
          <a:xfrm>
            <a:off x="8137911" y="2922835"/>
            <a:ext cx="1815808" cy="662533"/>
          </a:xfrm>
          <a:custGeom>
            <a:avLst/>
            <a:gdLst/>
            <a:ahLst/>
            <a:cxnLst/>
            <a:rect l="l" t="t" r="r" b="b"/>
            <a:pathLst>
              <a:path w="1696720" h="424180">
                <a:moveTo>
                  <a:pt x="1653794" y="0"/>
                </a:moveTo>
                <a:lnTo>
                  <a:pt x="42417" y="0"/>
                </a:lnTo>
                <a:lnTo>
                  <a:pt x="25878" y="3323"/>
                </a:lnTo>
                <a:lnTo>
                  <a:pt x="12398" y="12398"/>
                </a:lnTo>
                <a:lnTo>
                  <a:pt x="3323" y="25878"/>
                </a:lnTo>
                <a:lnTo>
                  <a:pt x="0" y="42417"/>
                </a:lnTo>
                <a:lnTo>
                  <a:pt x="0" y="381253"/>
                </a:lnTo>
                <a:lnTo>
                  <a:pt x="3323" y="397793"/>
                </a:lnTo>
                <a:lnTo>
                  <a:pt x="12398" y="411273"/>
                </a:lnTo>
                <a:lnTo>
                  <a:pt x="25878" y="420348"/>
                </a:lnTo>
                <a:lnTo>
                  <a:pt x="42417" y="423672"/>
                </a:lnTo>
                <a:lnTo>
                  <a:pt x="1653794" y="423672"/>
                </a:lnTo>
                <a:lnTo>
                  <a:pt x="1670333" y="420348"/>
                </a:lnTo>
                <a:lnTo>
                  <a:pt x="1683813" y="411273"/>
                </a:lnTo>
                <a:lnTo>
                  <a:pt x="1692888" y="397793"/>
                </a:lnTo>
                <a:lnTo>
                  <a:pt x="1696211" y="381253"/>
                </a:lnTo>
                <a:lnTo>
                  <a:pt x="1696211" y="42417"/>
                </a:lnTo>
                <a:lnTo>
                  <a:pt x="1692888" y="25878"/>
                </a:lnTo>
                <a:lnTo>
                  <a:pt x="1683813" y="12398"/>
                </a:lnTo>
                <a:lnTo>
                  <a:pt x="1670333" y="3323"/>
                </a:lnTo>
                <a:lnTo>
                  <a:pt x="1653794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pPr algn="ctr"/>
            <a:r>
              <a:rPr lang="en-US" sz="1400" dirty="0"/>
              <a:t>Prohibiting  Cannabis </a:t>
            </a:r>
          </a:p>
          <a:p>
            <a:pPr algn="ctr"/>
            <a:r>
              <a:rPr lang="en-US" sz="1200" dirty="0"/>
              <a:t>(&gt;30 grams or &lt;21 years old) </a:t>
            </a:r>
          </a:p>
          <a:p>
            <a:pPr algn="ctr"/>
            <a:r>
              <a:rPr lang="en-US" sz="1400" u="sng" dirty="0"/>
              <a:t>or</a:t>
            </a:r>
            <a:r>
              <a:rPr lang="en-US" sz="1400" dirty="0"/>
              <a:t> Other Prohibitor</a:t>
            </a:r>
            <a:endParaRPr sz="1400" dirty="0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E6D20320-2D41-4CFB-8E78-70EC253630E1}"/>
              </a:ext>
            </a:extLst>
          </p:cNvPr>
          <p:cNvSpPr/>
          <p:nvPr/>
        </p:nvSpPr>
        <p:spPr>
          <a:xfrm>
            <a:off x="9388447" y="877698"/>
            <a:ext cx="2446502" cy="18812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marR="234950" lvl="0">
              <a:lnSpc>
                <a:spcPts val="1300"/>
              </a:lnSpc>
              <a:tabLst>
                <a:tab pos="180975" algn="l"/>
              </a:tabLst>
            </a:pPr>
            <a:r>
              <a:rPr lang="en-US" sz="1100" b="1" u="sng" spc="-5" dirty="0">
                <a:solidFill>
                  <a:prstClr val="black"/>
                </a:solidFill>
                <a:cs typeface="Calibri"/>
              </a:rPr>
              <a:t>LEADS Type III message to:</a:t>
            </a:r>
          </a:p>
          <a:p>
            <a:pPr marL="174625" marR="234950" lvl="0" indent="-82550">
              <a:lnSpc>
                <a:spcPts val="1300"/>
              </a:lnSpc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100" spc="-5" dirty="0">
                <a:solidFill>
                  <a:prstClr val="black"/>
                </a:solidFill>
                <a:cs typeface="Calibri"/>
              </a:rPr>
              <a:t>Local PD of purchaser and Local PD of FFL dealer. </a:t>
            </a:r>
          </a:p>
          <a:p>
            <a:pPr marL="174625" marR="234950" lvl="0" indent="-82550">
              <a:lnSpc>
                <a:spcPts val="1300"/>
              </a:lnSpc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1100" spc="-5" dirty="0">
                <a:solidFill>
                  <a:prstClr val="black"/>
                </a:solidFill>
                <a:cs typeface="Calibri"/>
              </a:rPr>
              <a:t>ISP Zone and ATF also notified by type III message.</a:t>
            </a:r>
          </a:p>
          <a:p>
            <a:pPr marL="92075" lvl="0">
              <a:lnSpc>
                <a:spcPts val="1300"/>
              </a:lnSpc>
            </a:pPr>
            <a:r>
              <a:rPr lang="en-US" sz="1100" b="1" u="sng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Letters</a:t>
            </a:r>
            <a:r>
              <a:rPr lang="en-US" sz="1100" b="1" u="sng" spc="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 to</a:t>
            </a:r>
            <a:r>
              <a:rPr lang="en-US" sz="1100" b="1" u="sng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:</a:t>
            </a:r>
          </a:p>
          <a:p>
            <a:pPr marL="174625" lvl="0" indent="-825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en-US" sz="1100" spc="-5" dirty="0">
                <a:solidFill>
                  <a:prstClr val="black"/>
                </a:solidFill>
                <a:cs typeface="Calibri"/>
              </a:rPr>
              <a:t>FOID cardholder</a:t>
            </a:r>
          </a:p>
          <a:p>
            <a:pPr marL="174625" lvl="0" indent="-825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en-US" sz="11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Local PD and Sheriff</a:t>
            </a:r>
            <a:endParaRPr lang="en-US" sz="1100" spc="-1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cs typeface="Calibri"/>
            </a:endParaRPr>
          </a:p>
          <a:p>
            <a:pPr marL="92075" lvl="0">
              <a:lnSpc>
                <a:spcPts val="1300"/>
              </a:lnSpc>
            </a:pPr>
            <a:r>
              <a:rPr lang="en-US" sz="1100" b="1" u="sng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48</a:t>
            </a:r>
            <a:r>
              <a:rPr lang="en-US" sz="1100" b="1" u="sng" spc="-8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 </a:t>
            </a:r>
            <a:r>
              <a:rPr lang="en-US" sz="1100" b="1" u="sng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cs typeface="Calibri"/>
              </a:rPr>
              <a:t>Hours:</a:t>
            </a:r>
            <a:endParaRPr lang="en-US" sz="1100" dirty="0">
              <a:solidFill>
                <a:prstClr val="black"/>
              </a:solidFill>
              <a:cs typeface="Calibri"/>
            </a:endParaRPr>
          </a:p>
          <a:p>
            <a:pPr marL="174625" marR="247650" lvl="0" indent="-82550">
              <a:lnSpc>
                <a:spcPts val="1300"/>
              </a:lnSpc>
              <a:buFont typeface="Arial" panose="020B0604020202020204" pitchFamily="34" charset="0"/>
              <a:buChar char="•"/>
            </a:pPr>
            <a:r>
              <a:rPr lang="en-US" sz="1100" spc="-25" dirty="0">
                <a:solidFill>
                  <a:prstClr val="black"/>
                </a:solidFill>
                <a:cs typeface="Calibri"/>
              </a:rPr>
              <a:t>Turn in FOID card and Firearm Disposition Record.</a:t>
            </a: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920D663B-C600-4D17-A3B8-0FE609A24034}"/>
              </a:ext>
            </a:extLst>
          </p:cNvPr>
          <p:cNvCxnSpPr>
            <a:cxnSpLocks/>
          </p:cNvCxnSpPr>
          <p:nvPr/>
        </p:nvCxnSpPr>
        <p:spPr>
          <a:xfrm>
            <a:off x="9000861" y="1426464"/>
            <a:ext cx="320040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9B50D1EC-0F6C-45E9-8623-71F25C4A6E3D}"/>
              </a:ext>
            </a:extLst>
          </p:cNvPr>
          <p:cNvCxnSpPr>
            <a:cxnSpLocks/>
          </p:cNvCxnSpPr>
          <p:nvPr/>
        </p:nvCxnSpPr>
        <p:spPr>
          <a:xfrm>
            <a:off x="9019750" y="4977384"/>
            <a:ext cx="0" cy="21945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C533E368-78F4-4F0A-87C4-927C98869C05}"/>
              </a:ext>
            </a:extLst>
          </p:cNvPr>
          <p:cNvCxnSpPr>
            <a:cxnSpLocks/>
          </p:cNvCxnSpPr>
          <p:nvPr/>
        </p:nvCxnSpPr>
        <p:spPr>
          <a:xfrm>
            <a:off x="7866152" y="3291575"/>
            <a:ext cx="274320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2DB216AF-C9AF-407B-BA1D-B3C8694EBC82}"/>
              </a:ext>
            </a:extLst>
          </p:cNvPr>
          <p:cNvCxnSpPr>
            <a:cxnSpLocks/>
          </p:cNvCxnSpPr>
          <p:nvPr/>
        </p:nvCxnSpPr>
        <p:spPr>
          <a:xfrm flipV="1">
            <a:off x="7870931" y="3291575"/>
            <a:ext cx="2400" cy="304945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D05DBAC1-8903-4F24-A669-B33DFADB8BE2}"/>
              </a:ext>
            </a:extLst>
          </p:cNvPr>
          <p:cNvSpPr txBox="1"/>
          <p:nvPr/>
        </p:nvSpPr>
        <p:spPr>
          <a:xfrm>
            <a:off x="10668624" y="6438881"/>
            <a:ext cx="12705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10/10/2023</a:t>
            </a: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E427B602-6702-44DB-9C62-BC5C4B4324A2}"/>
              </a:ext>
            </a:extLst>
          </p:cNvPr>
          <p:cNvSpPr/>
          <p:nvPr/>
        </p:nvSpPr>
        <p:spPr>
          <a:xfrm>
            <a:off x="4489010" y="2486683"/>
            <a:ext cx="2304288" cy="256032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algn="ctr"/>
            <a:r>
              <a:rPr lang="en-US" sz="900" dirty="0"/>
              <a:t>Name and DOB Check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B7ED3E9-96E3-4C19-A179-CB8E014BA516}"/>
              </a:ext>
            </a:extLst>
          </p:cNvPr>
          <p:cNvGrpSpPr/>
          <p:nvPr/>
        </p:nvGrpSpPr>
        <p:grpSpPr>
          <a:xfrm>
            <a:off x="4497926" y="2886598"/>
            <a:ext cx="2304288" cy="256032"/>
            <a:chOff x="154428" y="430546"/>
            <a:chExt cx="2141369" cy="327268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AE9E2753-3600-4CA2-85AE-3EC35B96B2DB}"/>
                </a:ext>
              </a:extLst>
            </p:cNvPr>
            <p:cNvSpPr/>
            <p:nvPr/>
          </p:nvSpPr>
          <p:spPr>
            <a:xfrm>
              <a:off x="154428" y="430546"/>
              <a:ext cx="2141369" cy="325211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27" name="Rectangle: Rounded Corners 7">
              <a:extLst>
                <a:ext uri="{FF2B5EF4-FFF2-40B4-BE49-F238E27FC236}">
                  <a16:creationId xmlns:a16="http://schemas.microsoft.com/office/drawing/2014/main" id="{DF087E0A-8784-461B-A30D-D1CC1DF8AC27}"/>
                </a:ext>
              </a:extLst>
            </p:cNvPr>
            <p:cNvSpPr txBox="1"/>
            <p:nvPr/>
          </p:nvSpPr>
          <p:spPr>
            <a:xfrm>
              <a:off x="163591" y="451653"/>
              <a:ext cx="2122319" cy="306161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Illinois Criminal History (CHRI)</a:t>
              </a:r>
            </a:p>
          </p:txBody>
        </p:sp>
      </p:grp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557EDBF2-D58E-421A-AEE9-F80A06AE248F}"/>
              </a:ext>
            </a:extLst>
          </p:cNvPr>
          <p:cNvSpPr/>
          <p:nvPr/>
        </p:nvSpPr>
        <p:spPr>
          <a:xfrm>
            <a:off x="4480472" y="3251164"/>
            <a:ext cx="2304288" cy="256032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  <a:alpha val="9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algn="ctr"/>
            <a:r>
              <a:rPr lang="en-US" sz="900" dirty="0"/>
              <a:t>LEADS – Hot Files</a:t>
            </a: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D8B73B49-9A0C-4D69-BD3D-4D5307FE9B54}"/>
              </a:ext>
            </a:extLst>
          </p:cNvPr>
          <p:cNvGrpSpPr/>
          <p:nvPr/>
        </p:nvGrpSpPr>
        <p:grpSpPr>
          <a:xfrm>
            <a:off x="4508528" y="3637653"/>
            <a:ext cx="2304288" cy="274749"/>
            <a:chOff x="141143" y="1286460"/>
            <a:chExt cx="2143938" cy="319707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8848B1FE-3B05-44AD-A28D-7826E6451DC7}"/>
                </a:ext>
              </a:extLst>
            </p:cNvPr>
            <p:cNvSpPr/>
            <p:nvPr/>
          </p:nvSpPr>
          <p:spPr>
            <a:xfrm>
              <a:off x="141143" y="1286460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42" name="Rectangle: Rounded Corners 13">
              <a:extLst>
                <a:ext uri="{FF2B5EF4-FFF2-40B4-BE49-F238E27FC236}">
                  <a16:creationId xmlns:a16="http://schemas.microsoft.com/office/drawing/2014/main" id="{93104845-08BF-448C-A528-3ECD21C7AF05}"/>
                </a:ext>
              </a:extLst>
            </p:cNvPr>
            <p:cNvSpPr txBox="1"/>
            <p:nvPr/>
          </p:nvSpPr>
          <p:spPr>
            <a:xfrm>
              <a:off x="158089" y="1337324"/>
              <a:ext cx="2125496" cy="268843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National Crime Information Center (NCIC)</a:t>
              </a:r>
            </a:p>
          </p:txBody>
        </p:sp>
      </p:grp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9349AE98-5B65-46C5-B463-773A1FC52644}"/>
              </a:ext>
            </a:extLst>
          </p:cNvPr>
          <p:cNvSpPr/>
          <p:nvPr/>
        </p:nvSpPr>
        <p:spPr>
          <a:xfrm>
            <a:off x="4498299" y="4022098"/>
            <a:ext cx="2304288" cy="252624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  <a:alpha val="9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algn="ctr"/>
            <a:r>
              <a:rPr lang="en-US" sz="900" dirty="0"/>
              <a:t>Interstate Identification Index (III)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F675C9C8-6E2D-4ECE-8EDB-13D771A3D5D3}"/>
              </a:ext>
            </a:extLst>
          </p:cNvPr>
          <p:cNvGrpSpPr/>
          <p:nvPr/>
        </p:nvGrpSpPr>
        <p:grpSpPr>
          <a:xfrm>
            <a:off x="4488338" y="4392825"/>
            <a:ext cx="2304288" cy="256032"/>
            <a:chOff x="141143" y="2136465"/>
            <a:chExt cx="2144617" cy="31481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47" name="Rectangle: Rounded Corners 146">
              <a:extLst>
                <a:ext uri="{FF2B5EF4-FFF2-40B4-BE49-F238E27FC236}">
                  <a16:creationId xmlns:a16="http://schemas.microsoft.com/office/drawing/2014/main" id="{8C0A3A90-CF2D-4E59-9C74-17C2E967E7BC}"/>
                </a:ext>
              </a:extLst>
            </p:cNvPr>
            <p:cNvSpPr/>
            <p:nvPr/>
          </p:nvSpPr>
          <p:spPr>
            <a:xfrm>
              <a:off x="141143" y="2136465"/>
              <a:ext cx="2143938" cy="314816"/>
            </a:xfrm>
            <a:prstGeom prst="roundRect">
              <a:avLst>
                <a:gd name="adj" fmla="val 10000"/>
              </a:avLst>
            </a:prstGeom>
            <a:grpFill/>
            <a:ln w="12700" cap="flat" cmpd="sng" algn="ctr">
              <a:solidFill>
                <a:srgbClr val="5B9BD5">
                  <a:lumMod val="50000"/>
                  <a:alpha val="9000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48" name="Rectangle: Rounded Corners 19">
              <a:extLst>
                <a:ext uri="{FF2B5EF4-FFF2-40B4-BE49-F238E27FC236}">
                  <a16:creationId xmlns:a16="http://schemas.microsoft.com/office/drawing/2014/main" id="{28943D5E-4D67-4345-99F7-8EDB548F9E71}"/>
                </a:ext>
              </a:extLst>
            </p:cNvPr>
            <p:cNvSpPr txBox="1"/>
            <p:nvPr/>
          </p:nvSpPr>
          <p:spPr>
            <a:xfrm>
              <a:off x="160264" y="2154553"/>
              <a:ext cx="2125496" cy="29637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marL="0" marR="0" lvl="0" indent="0" algn="ctr" defTabSz="4000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National Instant Criminal Background Check System (NICS)</a:t>
              </a:r>
            </a:p>
          </p:txBody>
        </p:sp>
      </p:grp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7B02B414-70D0-4F35-A520-C3E602023806}"/>
              </a:ext>
            </a:extLst>
          </p:cNvPr>
          <p:cNvSpPr/>
          <p:nvPr/>
        </p:nvSpPr>
        <p:spPr>
          <a:xfrm>
            <a:off x="4480472" y="4788598"/>
            <a:ext cx="2299899" cy="255628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  <a:alpha val="9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r>
              <a:rPr lang="en-US" sz="90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Immigration and Customs Enforcement (ICE)</a:t>
            </a:r>
            <a:endParaRPr lang="en-US" sz="900" dirty="0"/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7D184F4E-4A9A-4C7B-86AD-C28E4A62C0E8}"/>
              </a:ext>
            </a:extLst>
          </p:cNvPr>
          <p:cNvSpPr/>
          <p:nvPr/>
        </p:nvSpPr>
        <p:spPr>
          <a:xfrm>
            <a:off x="4493223" y="5164029"/>
            <a:ext cx="2304288" cy="301752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  <a:alpha val="9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/>
            <a:r>
              <a:rPr lang="en-US" sz="900" dirty="0"/>
              <a:t>National Law Enforcement Telecommunications System (NLETS)</a:t>
            </a: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AFD3FB0F-655D-411E-9193-B60E05784953}"/>
              </a:ext>
            </a:extLst>
          </p:cNvPr>
          <p:cNvSpPr/>
          <p:nvPr/>
        </p:nvSpPr>
        <p:spPr>
          <a:xfrm>
            <a:off x="4501955" y="5567671"/>
            <a:ext cx="2304288" cy="247540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lumMod val="50000"/>
                <a:alpha val="9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algn="ctr"/>
            <a:r>
              <a:rPr lang="en-US" sz="900" dirty="0"/>
              <a:t>IL SID, OOS SID, FRI #</a:t>
            </a:r>
          </a:p>
        </p:txBody>
      </p:sp>
      <p:sp>
        <p:nvSpPr>
          <p:cNvPr id="164" name="Arrow: Right 163">
            <a:extLst>
              <a:ext uri="{FF2B5EF4-FFF2-40B4-BE49-F238E27FC236}">
                <a16:creationId xmlns:a16="http://schemas.microsoft.com/office/drawing/2014/main" id="{2A23CF11-5E68-4F8F-B877-5509F7A7B6F5}"/>
              </a:ext>
            </a:extLst>
          </p:cNvPr>
          <p:cNvSpPr/>
          <p:nvPr/>
        </p:nvSpPr>
        <p:spPr>
          <a:xfrm rot="5400000">
            <a:off x="5582787" y="3537763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01D08068-F0D8-4A3F-A872-E152580C9AAB}"/>
              </a:ext>
            </a:extLst>
          </p:cNvPr>
          <p:cNvSpPr/>
          <p:nvPr/>
        </p:nvSpPr>
        <p:spPr>
          <a:xfrm rot="5400000">
            <a:off x="5580035" y="3154344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6" name="Arrow: Right 165">
            <a:extLst>
              <a:ext uri="{FF2B5EF4-FFF2-40B4-BE49-F238E27FC236}">
                <a16:creationId xmlns:a16="http://schemas.microsoft.com/office/drawing/2014/main" id="{D0734CD8-9473-4AD3-A2DC-A1E3AA914121}"/>
              </a:ext>
            </a:extLst>
          </p:cNvPr>
          <p:cNvSpPr/>
          <p:nvPr/>
        </p:nvSpPr>
        <p:spPr>
          <a:xfrm rot="5400000">
            <a:off x="5589870" y="2785180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7" name="Arrow: Right 166">
            <a:extLst>
              <a:ext uri="{FF2B5EF4-FFF2-40B4-BE49-F238E27FC236}">
                <a16:creationId xmlns:a16="http://schemas.microsoft.com/office/drawing/2014/main" id="{422826A9-180D-4E21-9F5C-88209D01F35C}"/>
              </a:ext>
            </a:extLst>
          </p:cNvPr>
          <p:cNvSpPr/>
          <p:nvPr/>
        </p:nvSpPr>
        <p:spPr>
          <a:xfrm rot="5400000">
            <a:off x="5577524" y="3949754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8" name="Arrow: Right 167">
            <a:extLst>
              <a:ext uri="{FF2B5EF4-FFF2-40B4-BE49-F238E27FC236}">
                <a16:creationId xmlns:a16="http://schemas.microsoft.com/office/drawing/2014/main" id="{89D922C2-1265-4CAE-9040-AF25038D55F2}"/>
              </a:ext>
            </a:extLst>
          </p:cNvPr>
          <p:cNvSpPr/>
          <p:nvPr/>
        </p:nvSpPr>
        <p:spPr>
          <a:xfrm rot="5400000">
            <a:off x="5584519" y="4315856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9" name="Arrow: Right 168">
            <a:extLst>
              <a:ext uri="{FF2B5EF4-FFF2-40B4-BE49-F238E27FC236}">
                <a16:creationId xmlns:a16="http://schemas.microsoft.com/office/drawing/2014/main" id="{9B258473-3C10-497F-8BBA-870D048ACFFB}"/>
              </a:ext>
            </a:extLst>
          </p:cNvPr>
          <p:cNvSpPr/>
          <p:nvPr/>
        </p:nvSpPr>
        <p:spPr>
          <a:xfrm rot="5400000">
            <a:off x="5584519" y="4711696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0" name="Arrow: Right 169">
            <a:extLst>
              <a:ext uri="{FF2B5EF4-FFF2-40B4-BE49-F238E27FC236}">
                <a16:creationId xmlns:a16="http://schemas.microsoft.com/office/drawing/2014/main" id="{3F2ED765-C4AF-44B2-9F7B-D13440298742}"/>
              </a:ext>
            </a:extLst>
          </p:cNvPr>
          <p:cNvSpPr/>
          <p:nvPr/>
        </p:nvSpPr>
        <p:spPr>
          <a:xfrm rot="5400000">
            <a:off x="5575047" y="5087112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2" name="Arrow: Right 171">
            <a:extLst>
              <a:ext uri="{FF2B5EF4-FFF2-40B4-BE49-F238E27FC236}">
                <a16:creationId xmlns:a16="http://schemas.microsoft.com/office/drawing/2014/main" id="{0EB47879-C1EB-48E3-B4C3-5782B14041E5}"/>
              </a:ext>
            </a:extLst>
          </p:cNvPr>
          <p:cNvSpPr/>
          <p:nvPr/>
        </p:nvSpPr>
        <p:spPr>
          <a:xfrm rot="5400000">
            <a:off x="5573416" y="5489162"/>
            <a:ext cx="55092" cy="55092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3" name="object 112">
            <a:extLst>
              <a:ext uri="{FF2B5EF4-FFF2-40B4-BE49-F238E27FC236}">
                <a16:creationId xmlns:a16="http://schemas.microsoft.com/office/drawing/2014/main" id="{E3AC4F7C-23AE-443D-AF5C-93F321B2C857}"/>
              </a:ext>
            </a:extLst>
          </p:cNvPr>
          <p:cNvSpPr/>
          <p:nvPr/>
        </p:nvSpPr>
        <p:spPr>
          <a:xfrm>
            <a:off x="10098278" y="5553982"/>
            <a:ext cx="1270535" cy="230804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</a:pPr>
            <a:r>
              <a:rPr lang="en-US" sz="11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</a:t>
            </a:r>
            <a:r>
              <a:rPr lang="en-US" sz="11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to Cardholder</a:t>
            </a:r>
            <a:endParaRPr lang="en-US" sz="1100" dirty="0">
              <a:latin typeface="Calibri"/>
              <a:cs typeface="Calibri"/>
            </a:endParaRPr>
          </a:p>
          <a:p>
            <a:endParaRPr dirty="0"/>
          </a:p>
        </p:txBody>
      </p: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7E3849A2-C62F-425A-BE39-18DBA28FAB52}"/>
              </a:ext>
            </a:extLst>
          </p:cNvPr>
          <p:cNvCxnSpPr>
            <a:cxnSpLocks/>
          </p:cNvCxnSpPr>
          <p:nvPr/>
        </p:nvCxnSpPr>
        <p:spPr>
          <a:xfrm>
            <a:off x="9819319" y="5655081"/>
            <a:ext cx="2646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Arrow: Chevron 79">
            <a:extLst>
              <a:ext uri="{FF2B5EF4-FFF2-40B4-BE49-F238E27FC236}">
                <a16:creationId xmlns:a16="http://schemas.microsoft.com/office/drawing/2014/main" id="{A5922A5F-EE96-4195-89D7-563697CB188C}"/>
              </a:ext>
            </a:extLst>
          </p:cNvPr>
          <p:cNvSpPr/>
          <p:nvPr/>
        </p:nvSpPr>
        <p:spPr>
          <a:xfrm>
            <a:off x="4276603" y="1353963"/>
            <a:ext cx="237744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1" name="Arrow: Chevron 80">
            <a:extLst>
              <a:ext uri="{FF2B5EF4-FFF2-40B4-BE49-F238E27FC236}">
                <a16:creationId xmlns:a16="http://schemas.microsoft.com/office/drawing/2014/main" id="{821B8AD0-D8C6-4334-8394-BF9F03719074}"/>
              </a:ext>
            </a:extLst>
          </p:cNvPr>
          <p:cNvSpPr/>
          <p:nvPr/>
        </p:nvSpPr>
        <p:spPr>
          <a:xfrm>
            <a:off x="6660558" y="1353963"/>
            <a:ext cx="237744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Arrow: Chevron 84">
            <a:extLst>
              <a:ext uri="{FF2B5EF4-FFF2-40B4-BE49-F238E27FC236}">
                <a16:creationId xmlns:a16="http://schemas.microsoft.com/office/drawing/2014/main" id="{99E6AF99-4176-4D77-9D8A-35921A03A861}"/>
              </a:ext>
            </a:extLst>
          </p:cNvPr>
          <p:cNvSpPr/>
          <p:nvPr/>
        </p:nvSpPr>
        <p:spPr>
          <a:xfrm rot="5400000">
            <a:off x="5532022" y="1941724"/>
            <a:ext cx="137160" cy="109728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9F82A04-0F39-2CA7-40FC-46B7DCE9C16A}"/>
              </a:ext>
            </a:extLst>
          </p:cNvPr>
          <p:cNvCxnSpPr>
            <a:cxnSpLocks/>
          </p:cNvCxnSpPr>
          <p:nvPr/>
        </p:nvCxnSpPr>
        <p:spPr>
          <a:xfrm flipH="1">
            <a:off x="7232034" y="6340084"/>
            <a:ext cx="63411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row: Chevron 21">
            <a:extLst>
              <a:ext uri="{FF2B5EF4-FFF2-40B4-BE49-F238E27FC236}">
                <a16:creationId xmlns:a16="http://schemas.microsoft.com/office/drawing/2014/main" id="{2BC8A42F-BB9E-C182-D0CD-ABA0518F4C0C}"/>
              </a:ext>
            </a:extLst>
          </p:cNvPr>
          <p:cNvSpPr/>
          <p:nvPr/>
        </p:nvSpPr>
        <p:spPr>
          <a:xfrm>
            <a:off x="2314975" y="1355361"/>
            <a:ext cx="237744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E5E021CD-CC26-A011-40FF-8248B634953C}"/>
              </a:ext>
            </a:extLst>
          </p:cNvPr>
          <p:cNvSpPr/>
          <p:nvPr/>
        </p:nvSpPr>
        <p:spPr>
          <a:xfrm>
            <a:off x="2519769" y="1026127"/>
            <a:ext cx="1628306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0" y="0"/>
                </a:moveTo>
                <a:lnTo>
                  <a:pt x="1756537" y="0"/>
                </a:lnTo>
                <a:lnTo>
                  <a:pt x="2077212" y="400812"/>
                </a:lnTo>
                <a:lnTo>
                  <a:pt x="1756537" y="801624"/>
                </a:lnTo>
                <a:lnTo>
                  <a:pt x="0" y="801624"/>
                </a:lnTo>
                <a:lnTo>
                  <a:pt x="320675" y="4008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1F4E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B2EB4E3A-50C1-45BE-F814-A9F82E7460EC}"/>
              </a:ext>
            </a:extLst>
          </p:cNvPr>
          <p:cNvSpPr/>
          <p:nvPr/>
        </p:nvSpPr>
        <p:spPr>
          <a:xfrm>
            <a:off x="2513640" y="1026127"/>
            <a:ext cx="1628306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1756537" y="0"/>
                </a:moveTo>
                <a:lnTo>
                  <a:pt x="0" y="0"/>
                </a:lnTo>
                <a:lnTo>
                  <a:pt x="320675" y="400812"/>
                </a:lnTo>
                <a:lnTo>
                  <a:pt x="0" y="801624"/>
                </a:lnTo>
                <a:lnTo>
                  <a:pt x="1756537" y="801624"/>
                </a:lnTo>
                <a:lnTo>
                  <a:pt x="2077212" y="400812"/>
                </a:lnTo>
                <a:lnTo>
                  <a:pt x="1756537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6">
            <a:extLst>
              <a:ext uri="{FF2B5EF4-FFF2-40B4-BE49-F238E27FC236}">
                <a16:creationId xmlns:a16="http://schemas.microsoft.com/office/drawing/2014/main" id="{FA344F80-46E7-0C70-C27A-F2783DF8E51A}"/>
              </a:ext>
            </a:extLst>
          </p:cNvPr>
          <p:cNvSpPr/>
          <p:nvPr/>
        </p:nvSpPr>
        <p:spPr>
          <a:xfrm>
            <a:off x="2945819" y="1157126"/>
            <a:ext cx="949002" cy="862969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1294511" y="0"/>
                </a:moveTo>
                <a:lnTo>
                  <a:pt x="80137" y="0"/>
                </a:lnTo>
                <a:lnTo>
                  <a:pt x="48970" y="6306"/>
                </a:lnTo>
                <a:lnTo>
                  <a:pt x="23495" y="23495"/>
                </a:lnTo>
                <a:lnTo>
                  <a:pt x="6306" y="48970"/>
                </a:lnTo>
                <a:lnTo>
                  <a:pt x="0" y="80137"/>
                </a:lnTo>
                <a:lnTo>
                  <a:pt x="0" y="721487"/>
                </a:lnTo>
                <a:lnTo>
                  <a:pt x="6306" y="752653"/>
                </a:lnTo>
                <a:lnTo>
                  <a:pt x="23495" y="778129"/>
                </a:lnTo>
                <a:lnTo>
                  <a:pt x="48970" y="795317"/>
                </a:lnTo>
                <a:lnTo>
                  <a:pt x="80137" y="801624"/>
                </a:lnTo>
                <a:lnTo>
                  <a:pt x="1294511" y="801624"/>
                </a:lnTo>
                <a:lnTo>
                  <a:pt x="1325677" y="795317"/>
                </a:lnTo>
                <a:lnTo>
                  <a:pt x="1351153" y="778129"/>
                </a:lnTo>
                <a:lnTo>
                  <a:pt x="1368341" y="752653"/>
                </a:lnTo>
                <a:lnTo>
                  <a:pt x="1374648" y="721487"/>
                </a:lnTo>
                <a:lnTo>
                  <a:pt x="1374648" y="80137"/>
                </a:lnTo>
                <a:lnTo>
                  <a:pt x="1368341" y="48970"/>
                </a:lnTo>
                <a:lnTo>
                  <a:pt x="1351153" y="23495"/>
                </a:lnTo>
                <a:lnTo>
                  <a:pt x="1325677" y="6306"/>
                </a:lnTo>
                <a:lnTo>
                  <a:pt x="129451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FE24345A-9A24-1699-D5FD-01E7BB56DD79}"/>
              </a:ext>
            </a:extLst>
          </p:cNvPr>
          <p:cNvSpPr txBox="1"/>
          <p:nvPr/>
        </p:nvSpPr>
        <p:spPr>
          <a:xfrm>
            <a:off x="3054557" y="1314879"/>
            <a:ext cx="725073" cy="4238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10"/>
              </a:lnSpc>
              <a:spcBef>
                <a:spcPts val="105"/>
              </a:spcBef>
            </a:pPr>
            <a:r>
              <a:rPr lang="en-US" sz="1400" spc="-10" dirty="0">
                <a:latin typeface="Calibri"/>
                <a:cs typeface="Calibri"/>
              </a:rPr>
              <a:t>FOID Active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7" name="object 7">
            <a:extLst>
              <a:ext uri="{FF2B5EF4-FFF2-40B4-BE49-F238E27FC236}">
                <a16:creationId xmlns:a16="http://schemas.microsoft.com/office/drawing/2014/main" id="{01AD8237-C81F-C70D-4172-0F822F076B39}"/>
              </a:ext>
            </a:extLst>
          </p:cNvPr>
          <p:cNvSpPr/>
          <p:nvPr/>
        </p:nvSpPr>
        <p:spPr>
          <a:xfrm>
            <a:off x="2945818" y="1135852"/>
            <a:ext cx="949002" cy="792156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0" y="80137"/>
                </a:moveTo>
                <a:lnTo>
                  <a:pt x="6306" y="48970"/>
                </a:lnTo>
                <a:lnTo>
                  <a:pt x="23495" y="23495"/>
                </a:lnTo>
                <a:lnTo>
                  <a:pt x="48970" y="6306"/>
                </a:lnTo>
                <a:lnTo>
                  <a:pt x="80137" y="0"/>
                </a:lnTo>
                <a:lnTo>
                  <a:pt x="1294511" y="0"/>
                </a:lnTo>
                <a:lnTo>
                  <a:pt x="1325677" y="6306"/>
                </a:lnTo>
                <a:lnTo>
                  <a:pt x="1351153" y="23495"/>
                </a:lnTo>
                <a:lnTo>
                  <a:pt x="1368341" y="48970"/>
                </a:lnTo>
                <a:lnTo>
                  <a:pt x="1374648" y="80137"/>
                </a:lnTo>
                <a:lnTo>
                  <a:pt x="1374648" y="721487"/>
                </a:lnTo>
                <a:lnTo>
                  <a:pt x="1368341" y="752653"/>
                </a:lnTo>
                <a:lnTo>
                  <a:pt x="1351153" y="778129"/>
                </a:lnTo>
                <a:lnTo>
                  <a:pt x="1325677" y="795317"/>
                </a:lnTo>
                <a:lnTo>
                  <a:pt x="1294511" y="801624"/>
                </a:lnTo>
                <a:lnTo>
                  <a:pt x="80137" y="801624"/>
                </a:lnTo>
                <a:lnTo>
                  <a:pt x="48970" y="795317"/>
                </a:lnTo>
                <a:lnTo>
                  <a:pt x="23495" y="778129"/>
                </a:lnTo>
                <a:lnTo>
                  <a:pt x="6306" y="752653"/>
                </a:lnTo>
                <a:lnTo>
                  <a:pt x="0" y="721487"/>
                </a:lnTo>
                <a:lnTo>
                  <a:pt x="0" y="80137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Arrow: Chevron 27">
            <a:extLst>
              <a:ext uri="{FF2B5EF4-FFF2-40B4-BE49-F238E27FC236}">
                <a16:creationId xmlns:a16="http://schemas.microsoft.com/office/drawing/2014/main" id="{54490618-622B-FC95-44B1-BE7CC0DF6C99}"/>
              </a:ext>
            </a:extLst>
          </p:cNvPr>
          <p:cNvSpPr/>
          <p:nvPr/>
        </p:nvSpPr>
        <p:spPr>
          <a:xfrm rot="5400000">
            <a:off x="3342996" y="2187140"/>
            <a:ext cx="137160" cy="109728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Arrow: Chevron 28">
            <a:extLst>
              <a:ext uri="{FF2B5EF4-FFF2-40B4-BE49-F238E27FC236}">
                <a16:creationId xmlns:a16="http://schemas.microsoft.com/office/drawing/2014/main" id="{E3EBBC0E-B7FB-CA88-F487-0D53D4534769}"/>
              </a:ext>
            </a:extLst>
          </p:cNvPr>
          <p:cNvSpPr/>
          <p:nvPr/>
        </p:nvSpPr>
        <p:spPr>
          <a:xfrm rot="5400000">
            <a:off x="1371897" y="2101715"/>
            <a:ext cx="137160" cy="109728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4" name="object 5">
            <a:extLst>
              <a:ext uri="{FF2B5EF4-FFF2-40B4-BE49-F238E27FC236}">
                <a16:creationId xmlns:a16="http://schemas.microsoft.com/office/drawing/2014/main" id="{00CAB198-8062-F1E5-FBA5-BF455BF964A2}"/>
              </a:ext>
            </a:extLst>
          </p:cNvPr>
          <p:cNvSpPr/>
          <p:nvPr/>
        </p:nvSpPr>
        <p:spPr>
          <a:xfrm rot="5400000">
            <a:off x="628604" y="2667066"/>
            <a:ext cx="1604734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0" y="0"/>
                </a:moveTo>
                <a:lnTo>
                  <a:pt x="1756537" y="0"/>
                </a:lnTo>
                <a:lnTo>
                  <a:pt x="2077212" y="400812"/>
                </a:lnTo>
                <a:lnTo>
                  <a:pt x="1756537" y="801624"/>
                </a:lnTo>
                <a:lnTo>
                  <a:pt x="0" y="801624"/>
                </a:lnTo>
                <a:lnTo>
                  <a:pt x="320675" y="4008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1F4E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4">
            <a:extLst>
              <a:ext uri="{FF2B5EF4-FFF2-40B4-BE49-F238E27FC236}">
                <a16:creationId xmlns:a16="http://schemas.microsoft.com/office/drawing/2014/main" id="{4883409F-BD07-774E-E402-064AD57B5B1E}"/>
              </a:ext>
            </a:extLst>
          </p:cNvPr>
          <p:cNvSpPr/>
          <p:nvPr/>
        </p:nvSpPr>
        <p:spPr>
          <a:xfrm rot="5400000">
            <a:off x="621379" y="2667065"/>
            <a:ext cx="1604731" cy="802005"/>
          </a:xfrm>
          <a:custGeom>
            <a:avLst/>
            <a:gdLst/>
            <a:ahLst/>
            <a:cxnLst/>
            <a:rect l="l" t="t" r="r" b="b"/>
            <a:pathLst>
              <a:path w="2077720" h="802005">
                <a:moveTo>
                  <a:pt x="1756537" y="0"/>
                </a:moveTo>
                <a:lnTo>
                  <a:pt x="0" y="0"/>
                </a:lnTo>
                <a:lnTo>
                  <a:pt x="320675" y="400812"/>
                </a:lnTo>
                <a:lnTo>
                  <a:pt x="0" y="801624"/>
                </a:lnTo>
                <a:lnTo>
                  <a:pt x="1756537" y="801624"/>
                </a:lnTo>
                <a:lnTo>
                  <a:pt x="2077212" y="400812"/>
                </a:lnTo>
                <a:lnTo>
                  <a:pt x="1756537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">
            <a:extLst>
              <a:ext uri="{FF2B5EF4-FFF2-40B4-BE49-F238E27FC236}">
                <a16:creationId xmlns:a16="http://schemas.microsoft.com/office/drawing/2014/main" id="{19DF7670-2B72-0A95-7D43-7CDBA9756AA0}"/>
              </a:ext>
            </a:extLst>
          </p:cNvPr>
          <p:cNvSpPr/>
          <p:nvPr/>
        </p:nvSpPr>
        <p:spPr>
          <a:xfrm>
            <a:off x="785469" y="2661539"/>
            <a:ext cx="1328236" cy="797751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1294511" y="0"/>
                </a:moveTo>
                <a:lnTo>
                  <a:pt x="80137" y="0"/>
                </a:lnTo>
                <a:lnTo>
                  <a:pt x="48970" y="6306"/>
                </a:lnTo>
                <a:lnTo>
                  <a:pt x="23495" y="23495"/>
                </a:lnTo>
                <a:lnTo>
                  <a:pt x="6306" y="48970"/>
                </a:lnTo>
                <a:lnTo>
                  <a:pt x="0" y="80137"/>
                </a:lnTo>
                <a:lnTo>
                  <a:pt x="0" y="721487"/>
                </a:lnTo>
                <a:lnTo>
                  <a:pt x="6306" y="752653"/>
                </a:lnTo>
                <a:lnTo>
                  <a:pt x="23495" y="778129"/>
                </a:lnTo>
                <a:lnTo>
                  <a:pt x="48970" y="795317"/>
                </a:lnTo>
                <a:lnTo>
                  <a:pt x="80137" y="801624"/>
                </a:lnTo>
                <a:lnTo>
                  <a:pt x="1294511" y="801624"/>
                </a:lnTo>
                <a:lnTo>
                  <a:pt x="1325677" y="795317"/>
                </a:lnTo>
                <a:lnTo>
                  <a:pt x="1351153" y="778129"/>
                </a:lnTo>
                <a:lnTo>
                  <a:pt x="1368341" y="752653"/>
                </a:lnTo>
                <a:lnTo>
                  <a:pt x="1374648" y="721487"/>
                </a:lnTo>
                <a:lnTo>
                  <a:pt x="1374648" y="80137"/>
                </a:lnTo>
                <a:lnTo>
                  <a:pt x="1368341" y="48970"/>
                </a:lnTo>
                <a:lnTo>
                  <a:pt x="1351153" y="23495"/>
                </a:lnTo>
                <a:lnTo>
                  <a:pt x="1325677" y="6306"/>
                </a:lnTo>
                <a:lnTo>
                  <a:pt x="1294511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7" name="object 2">
            <a:extLst>
              <a:ext uri="{FF2B5EF4-FFF2-40B4-BE49-F238E27FC236}">
                <a16:creationId xmlns:a16="http://schemas.microsoft.com/office/drawing/2014/main" id="{B9138E81-ADA6-DE3A-DF2A-0BBDD0DC7691}"/>
              </a:ext>
            </a:extLst>
          </p:cNvPr>
          <p:cNvSpPr txBox="1"/>
          <p:nvPr/>
        </p:nvSpPr>
        <p:spPr>
          <a:xfrm>
            <a:off x="810233" y="2768958"/>
            <a:ext cx="127189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10"/>
              </a:lnSpc>
              <a:spcBef>
                <a:spcPts val="105"/>
              </a:spcBef>
            </a:pPr>
            <a:r>
              <a:rPr lang="en-US" sz="1400" spc="-10" dirty="0">
                <a:latin typeface="Calibri"/>
                <a:cs typeface="Calibri"/>
              </a:rPr>
              <a:t>FOID expired, denied, revoked, or suspended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8" name="object 7">
            <a:extLst>
              <a:ext uri="{FF2B5EF4-FFF2-40B4-BE49-F238E27FC236}">
                <a16:creationId xmlns:a16="http://schemas.microsoft.com/office/drawing/2014/main" id="{56A4709D-1831-1E9E-92EB-73B544A112F6}"/>
              </a:ext>
            </a:extLst>
          </p:cNvPr>
          <p:cNvSpPr/>
          <p:nvPr/>
        </p:nvSpPr>
        <p:spPr>
          <a:xfrm>
            <a:off x="788449" y="2640265"/>
            <a:ext cx="1315396" cy="842094"/>
          </a:xfrm>
          <a:custGeom>
            <a:avLst/>
            <a:gdLst/>
            <a:ahLst/>
            <a:cxnLst/>
            <a:rect l="l" t="t" r="r" b="b"/>
            <a:pathLst>
              <a:path w="1374775" h="802005">
                <a:moveTo>
                  <a:pt x="0" y="80137"/>
                </a:moveTo>
                <a:lnTo>
                  <a:pt x="6306" y="48970"/>
                </a:lnTo>
                <a:lnTo>
                  <a:pt x="23495" y="23495"/>
                </a:lnTo>
                <a:lnTo>
                  <a:pt x="48970" y="6306"/>
                </a:lnTo>
                <a:lnTo>
                  <a:pt x="80137" y="0"/>
                </a:lnTo>
                <a:lnTo>
                  <a:pt x="1294511" y="0"/>
                </a:lnTo>
                <a:lnTo>
                  <a:pt x="1325677" y="6306"/>
                </a:lnTo>
                <a:lnTo>
                  <a:pt x="1351153" y="23495"/>
                </a:lnTo>
                <a:lnTo>
                  <a:pt x="1368341" y="48970"/>
                </a:lnTo>
                <a:lnTo>
                  <a:pt x="1374648" y="80137"/>
                </a:lnTo>
                <a:lnTo>
                  <a:pt x="1374648" y="721487"/>
                </a:lnTo>
                <a:lnTo>
                  <a:pt x="1368341" y="752653"/>
                </a:lnTo>
                <a:lnTo>
                  <a:pt x="1351153" y="778129"/>
                </a:lnTo>
                <a:lnTo>
                  <a:pt x="1325677" y="795317"/>
                </a:lnTo>
                <a:lnTo>
                  <a:pt x="1294511" y="801624"/>
                </a:lnTo>
                <a:lnTo>
                  <a:pt x="80137" y="801624"/>
                </a:lnTo>
                <a:lnTo>
                  <a:pt x="48970" y="795317"/>
                </a:lnTo>
                <a:lnTo>
                  <a:pt x="23495" y="778129"/>
                </a:lnTo>
                <a:lnTo>
                  <a:pt x="6306" y="752653"/>
                </a:lnTo>
                <a:lnTo>
                  <a:pt x="0" y="721487"/>
                </a:lnTo>
                <a:lnTo>
                  <a:pt x="0" y="80137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80">
            <a:extLst>
              <a:ext uri="{FF2B5EF4-FFF2-40B4-BE49-F238E27FC236}">
                <a16:creationId xmlns:a16="http://schemas.microsoft.com/office/drawing/2014/main" id="{215F360A-26CC-ED17-EE3A-E0A0861CB905}"/>
              </a:ext>
            </a:extLst>
          </p:cNvPr>
          <p:cNvSpPr/>
          <p:nvPr/>
        </p:nvSpPr>
        <p:spPr>
          <a:xfrm>
            <a:off x="675822" y="4572337"/>
            <a:ext cx="1534795" cy="582419"/>
          </a:xfrm>
          <a:custGeom>
            <a:avLst/>
            <a:gdLst/>
            <a:ahLst/>
            <a:cxnLst/>
            <a:rect l="l" t="t" r="r" b="b"/>
            <a:pathLst>
              <a:path w="1534795" h="524509">
                <a:moveTo>
                  <a:pt x="1482217" y="0"/>
                </a:moveTo>
                <a:lnTo>
                  <a:pt x="52451" y="0"/>
                </a:lnTo>
                <a:lnTo>
                  <a:pt x="32039" y="4119"/>
                </a:lnTo>
                <a:lnTo>
                  <a:pt x="15367" y="15354"/>
                </a:lnTo>
                <a:lnTo>
                  <a:pt x="4123" y="32018"/>
                </a:lnTo>
                <a:lnTo>
                  <a:pt x="0" y="52425"/>
                </a:lnTo>
                <a:lnTo>
                  <a:pt x="0" y="471830"/>
                </a:lnTo>
                <a:lnTo>
                  <a:pt x="4123" y="492237"/>
                </a:lnTo>
                <a:lnTo>
                  <a:pt x="15366" y="508901"/>
                </a:lnTo>
                <a:lnTo>
                  <a:pt x="32039" y="520136"/>
                </a:lnTo>
                <a:lnTo>
                  <a:pt x="52451" y="524255"/>
                </a:lnTo>
                <a:lnTo>
                  <a:pt x="1482217" y="524255"/>
                </a:lnTo>
                <a:lnTo>
                  <a:pt x="1502628" y="520136"/>
                </a:lnTo>
                <a:lnTo>
                  <a:pt x="1519301" y="508901"/>
                </a:lnTo>
                <a:lnTo>
                  <a:pt x="1530544" y="492237"/>
                </a:lnTo>
                <a:lnTo>
                  <a:pt x="1534668" y="471830"/>
                </a:lnTo>
                <a:lnTo>
                  <a:pt x="1534668" y="52425"/>
                </a:lnTo>
                <a:lnTo>
                  <a:pt x="1530544" y="32018"/>
                </a:lnTo>
                <a:lnTo>
                  <a:pt x="1519301" y="15354"/>
                </a:lnTo>
                <a:lnTo>
                  <a:pt x="1502628" y="4119"/>
                </a:lnTo>
                <a:lnTo>
                  <a:pt x="1482217" y="0"/>
                </a:lnTo>
                <a:close/>
              </a:path>
            </a:pathLst>
          </a:custGeom>
          <a:solidFill>
            <a:srgbClr val="C00000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82">
            <a:extLst>
              <a:ext uri="{FF2B5EF4-FFF2-40B4-BE49-F238E27FC236}">
                <a16:creationId xmlns:a16="http://schemas.microsoft.com/office/drawing/2014/main" id="{C049EBB4-AC2C-DA08-C5DB-3A2A3D92C4DA}"/>
              </a:ext>
            </a:extLst>
          </p:cNvPr>
          <p:cNvSpPr txBox="1"/>
          <p:nvPr/>
        </p:nvSpPr>
        <p:spPr>
          <a:xfrm>
            <a:off x="740475" y="4696260"/>
            <a:ext cx="1453120" cy="328873"/>
          </a:xfrm>
          <a:prstGeom prst="rect">
            <a:avLst/>
          </a:prstGeom>
          <a:solidFill>
            <a:srgbClr val="C00000"/>
          </a:solidFill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200"/>
              </a:lnSpc>
              <a:spcBef>
                <a:spcPts val="95"/>
              </a:spcBef>
            </a:pPr>
            <a:r>
              <a:rPr sz="1400" b="1" spc="-10" dirty="0">
                <a:solidFill>
                  <a:schemeClr val="bg1"/>
                </a:solidFill>
                <a:latin typeface="Calibri"/>
                <a:cs typeface="Calibri"/>
              </a:rPr>
              <a:t>F</a:t>
            </a:r>
            <a:r>
              <a:rPr lang="en-US" sz="1400" b="1" spc="-10" dirty="0">
                <a:solidFill>
                  <a:schemeClr val="bg1"/>
                </a:solidFill>
                <a:latin typeface="Calibri"/>
                <a:cs typeface="Calibri"/>
              </a:rPr>
              <a:t>TIP</a:t>
            </a:r>
            <a:r>
              <a:rPr lang="en-US" sz="14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spc="-10" dirty="0">
                <a:solidFill>
                  <a:schemeClr val="bg1"/>
                </a:solidFill>
                <a:cs typeface="Calibri"/>
              </a:rPr>
              <a:t>Transaction</a:t>
            </a:r>
            <a:endParaRPr sz="1400" b="1" spc="-10" dirty="0">
              <a:solidFill>
                <a:schemeClr val="bg1"/>
              </a:solidFill>
              <a:cs typeface="Calibri"/>
            </a:endParaRPr>
          </a:p>
          <a:p>
            <a:pPr marL="635" algn="ctr">
              <a:lnSpc>
                <a:spcPts val="1200"/>
              </a:lnSpc>
            </a:pPr>
            <a:r>
              <a:rPr sz="1400" spc="-5" dirty="0">
                <a:solidFill>
                  <a:schemeClr val="bg1"/>
                </a:solidFill>
                <a:latin typeface="Calibri"/>
                <a:cs typeface="Calibri"/>
              </a:rPr>
              <a:t>DENIED</a:t>
            </a:r>
            <a:endParaRPr sz="1400" dirty="0">
              <a:latin typeface="Calibri"/>
              <a:cs typeface="Calibri"/>
            </a:endParaRP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F74923B-DC36-1443-B9F3-82EDE1ADEEBC}"/>
              </a:ext>
            </a:extLst>
          </p:cNvPr>
          <p:cNvCxnSpPr>
            <a:cxnSpLocks/>
          </p:cNvCxnSpPr>
          <p:nvPr/>
        </p:nvCxnSpPr>
        <p:spPr>
          <a:xfrm>
            <a:off x="1436618" y="3965012"/>
            <a:ext cx="0" cy="46784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19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6202</TotalTime>
  <Words>190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Drake, Bruce</dc:creator>
  <cp:lastModifiedBy>Anderson, Jill</cp:lastModifiedBy>
  <cp:revision>41</cp:revision>
  <cp:lastPrinted>2022-11-21T18:44:23Z</cp:lastPrinted>
  <dcterms:created xsi:type="dcterms:W3CDTF">2020-10-21T17:07:11Z</dcterms:created>
  <dcterms:modified xsi:type="dcterms:W3CDTF">2023-10-10T19:07:05Z</dcterms:modified>
</cp:coreProperties>
</file>